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71" r:id="rId4"/>
    <p:sldId id="273" r:id="rId5"/>
    <p:sldId id="274" r:id="rId6"/>
    <p:sldId id="258" r:id="rId7"/>
    <p:sldId id="259" r:id="rId8"/>
    <p:sldId id="260" r:id="rId9"/>
    <p:sldId id="261" r:id="rId10"/>
    <p:sldId id="262" r:id="rId11"/>
    <p:sldId id="263" r:id="rId12"/>
    <p:sldId id="269" r:id="rId13"/>
    <p:sldId id="264" r:id="rId14"/>
    <p:sldId id="265" r:id="rId15"/>
    <p:sldId id="268" r:id="rId16"/>
    <p:sldId id="270" r:id="rId17"/>
    <p:sldId id="272" r:id="rId18"/>
    <p:sldId id="276" r:id="rId19"/>
    <p:sldId id="278" r:id="rId20"/>
    <p:sldId id="279" r:id="rId21"/>
    <p:sldId id="280" r:id="rId22"/>
    <p:sldId id="284" r:id="rId23"/>
    <p:sldId id="282" r:id="rId24"/>
    <p:sldId id="285" r:id="rId25"/>
    <p:sldId id="286" r:id="rId26"/>
    <p:sldId id="287" r:id="rId27"/>
    <p:sldId id="288" r:id="rId28"/>
    <p:sldId id="289" r:id="rId29"/>
    <p:sldId id="290" r:id="rId30"/>
    <p:sldId id="292" r:id="rId31"/>
    <p:sldId id="291" r:id="rId32"/>
    <p:sldId id="29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715"/>
    <p:restoredTop sz="50077"/>
  </p:normalViewPr>
  <p:slideViewPr>
    <p:cSldViewPr snapToGrid="0" snapToObjects="1">
      <p:cViewPr varScale="1">
        <p:scale>
          <a:sx n="103" d="100"/>
          <a:sy n="103" d="100"/>
        </p:scale>
        <p:origin x="138"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8E38C1-6DEF-9749-825F-C2A1658699A5}" type="datetimeFigureOut">
              <a:rPr lang="en-US" smtClean="0"/>
              <a:t>9/3/2020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B0418C-13CB-E84B-B3ED-7259B96A2051}" type="slidenum">
              <a:rPr lang="en-US" smtClean="0"/>
              <a:t>‹#›</a:t>
            </a:fld>
            <a:endParaRPr lang="en-US"/>
          </a:p>
        </p:txBody>
      </p:sp>
    </p:spTree>
    <p:extLst>
      <p:ext uri="{BB962C8B-B14F-4D97-AF65-F5344CB8AC3E}">
        <p14:creationId xmlns:p14="http://schemas.microsoft.com/office/powerpoint/2010/main" val="115320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F397F18-4BFB-BB4B-BF6B-49C04231CEB7}" type="slidenum">
              <a:rPr lang="en-US" altLang="en-US">
                <a:latin typeface="Calibri" charset="0"/>
              </a:rPr>
              <a:pPr eaLnBrk="1" hangingPunct="1"/>
              <a:t>18</a:t>
            </a:fld>
            <a:endParaRPr lang="en-US" altLang="en-US">
              <a:latin typeface="Calibri" charset="0"/>
            </a:endParaRPr>
          </a:p>
        </p:txBody>
      </p:sp>
    </p:spTree>
    <p:extLst>
      <p:ext uri="{BB962C8B-B14F-4D97-AF65-F5344CB8AC3E}">
        <p14:creationId xmlns:p14="http://schemas.microsoft.com/office/powerpoint/2010/main" val="171481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302887AD-2700-694B-9302-6A3DB9B21EA8}" type="slidenum">
              <a:rPr lang="en-US" altLang="en-US">
                <a:latin typeface="Calibri" charset="0"/>
              </a:rPr>
              <a:pPr eaLnBrk="1" hangingPunct="1"/>
              <a:t>19</a:t>
            </a:fld>
            <a:endParaRPr lang="en-US" altLang="en-US">
              <a:latin typeface="Calibri" charset="0"/>
            </a:endParaRPr>
          </a:p>
        </p:txBody>
      </p:sp>
    </p:spTree>
    <p:extLst>
      <p:ext uri="{BB962C8B-B14F-4D97-AF65-F5344CB8AC3E}">
        <p14:creationId xmlns:p14="http://schemas.microsoft.com/office/powerpoint/2010/main" val="177160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tLang="en-US"/>
          </a:p>
        </p:txBody>
      </p:sp>
      <p:sp>
        <p:nvSpPr>
          <p:cNvPr id="297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28B5695-21B1-C24A-85D0-AB1EB2C25C19}" type="slidenum">
              <a:rPr lang="en-US" altLang="en-US">
                <a:latin typeface="Calibri" charset="0"/>
              </a:rPr>
              <a:pPr eaLnBrk="1" hangingPunct="1"/>
              <a:t>20</a:t>
            </a:fld>
            <a:endParaRPr lang="en-US" altLang="en-US">
              <a:latin typeface="Calibri" charset="0"/>
            </a:endParaRPr>
          </a:p>
        </p:txBody>
      </p:sp>
    </p:spTree>
    <p:extLst>
      <p:ext uri="{BB962C8B-B14F-4D97-AF65-F5344CB8AC3E}">
        <p14:creationId xmlns:p14="http://schemas.microsoft.com/office/powerpoint/2010/main" val="1896300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8E1BA4A-F1A7-7F47-9DD9-652DC45F8CE7}" type="slidenum">
              <a:rPr lang="en-US" altLang="en-US">
                <a:latin typeface="Calibri" charset="0"/>
              </a:rPr>
              <a:pPr eaLnBrk="1" hangingPunct="1"/>
              <a:t>21</a:t>
            </a:fld>
            <a:endParaRPr lang="en-US" altLang="en-US">
              <a:latin typeface="Calibri" charset="0"/>
            </a:endParaRPr>
          </a:p>
        </p:txBody>
      </p:sp>
    </p:spTree>
    <p:extLst>
      <p:ext uri="{BB962C8B-B14F-4D97-AF65-F5344CB8AC3E}">
        <p14:creationId xmlns:p14="http://schemas.microsoft.com/office/powerpoint/2010/main" val="277695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8DE5783D-F1EC-A547-B486-C78A7467C721}" type="slidenum">
              <a:rPr lang="en-US" altLang="en-US">
                <a:latin typeface="Calibri" charset="0"/>
              </a:rPr>
              <a:pPr eaLnBrk="1" hangingPunct="1"/>
              <a:t>22</a:t>
            </a:fld>
            <a:endParaRPr lang="en-US" altLang="en-US">
              <a:latin typeface="Calibri" charset="0"/>
            </a:endParaRPr>
          </a:p>
        </p:txBody>
      </p:sp>
    </p:spTree>
    <p:extLst>
      <p:ext uri="{BB962C8B-B14F-4D97-AF65-F5344CB8AC3E}">
        <p14:creationId xmlns:p14="http://schemas.microsoft.com/office/powerpoint/2010/main" val="1714852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E7D0C50-60C9-0441-AFAB-B00424EC9B55}" type="slidenum">
              <a:rPr lang="en-US" altLang="en-US">
                <a:latin typeface="Calibri" charset="0"/>
              </a:rPr>
              <a:pPr eaLnBrk="1" hangingPunct="1"/>
              <a:t>23</a:t>
            </a:fld>
            <a:endParaRPr lang="en-US" altLang="en-US">
              <a:latin typeface="Calibri" charset="0"/>
            </a:endParaRPr>
          </a:p>
        </p:txBody>
      </p:sp>
    </p:spTree>
    <p:extLst>
      <p:ext uri="{BB962C8B-B14F-4D97-AF65-F5344CB8AC3E}">
        <p14:creationId xmlns:p14="http://schemas.microsoft.com/office/powerpoint/2010/main" val="2097714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67E9E12-599E-F44F-88F8-2E86C633A1F6}" type="slidenum">
              <a:rPr lang="en-US" altLang="en-US">
                <a:latin typeface="Calibri" charset="0"/>
              </a:rPr>
              <a:pPr eaLnBrk="1" hangingPunct="1"/>
              <a:t>24</a:t>
            </a:fld>
            <a:endParaRPr lang="en-US" altLang="en-US">
              <a:latin typeface="Calibri" charset="0"/>
            </a:endParaRPr>
          </a:p>
        </p:txBody>
      </p:sp>
    </p:spTree>
    <p:extLst>
      <p:ext uri="{BB962C8B-B14F-4D97-AF65-F5344CB8AC3E}">
        <p14:creationId xmlns:p14="http://schemas.microsoft.com/office/powerpoint/2010/main" val="49199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04DAC8F-83FF-6A4C-AAC2-B0D11501EC86}" type="slidenum">
              <a:rPr lang="en-US" altLang="en-US">
                <a:latin typeface="Calibri" charset="0"/>
              </a:rPr>
              <a:pPr eaLnBrk="1" hangingPunct="1"/>
              <a:t>25</a:t>
            </a:fld>
            <a:endParaRPr lang="en-US" altLang="en-US">
              <a:latin typeface="Calibri" charset="0"/>
            </a:endParaRPr>
          </a:p>
        </p:txBody>
      </p:sp>
    </p:spTree>
    <p:extLst>
      <p:ext uri="{BB962C8B-B14F-4D97-AF65-F5344CB8AC3E}">
        <p14:creationId xmlns:p14="http://schemas.microsoft.com/office/powerpoint/2010/main" val="2115058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txBox="1">
            <a:spLocks noGrp="1"/>
          </p:cNvSpPr>
          <p:nvPr/>
        </p:nvSpPr>
        <p:spPr>
          <a:xfrm>
            <a:off x="3970338" y="8829675"/>
            <a:ext cx="3038475" cy="465138"/>
          </a:xfrm>
          <a:prstGeom prst="rect">
            <a:avLst/>
          </a:prstGeom>
          <a:noFill/>
        </p:spPr>
        <p:txBody>
          <a:bodyPr anchor="b"/>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AA976C69-1717-3E4D-AEC8-BDC377C5C6FF}" type="slidenum">
              <a:rPr lang="en-US" altLang="en-US" sz="1200">
                <a:latin typeface="Calibri" charset="0"/>
              </a:rPr>
              <a:pPr algn="r" eaLnBrk="1" hangingPunct="1"/>
              <a:t>26</a:t>
            </a:fld>
            <a:endParaRPr lang="en-US" altLang="en-US" sz="1200">
              <a:latin typeface="Calibri" charset="0"/>
            </a:endParaRPr>
          </a:p>
        </p:txBody>
      </p:sp>
    </p:spTree>
    <p:extLst>
      <p:ext uri="{BB962C8B-B14F-4D97-AF65-F5344CB8AC3E}">
        <p14:creationId xmlns:p14="http://schemas.microsoft.com/office/powerpoint/2010/main" val="767139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txBox="1">
            <a:spLocks noGrp="1"/>
          </p:cNvSpPr>
          <p:nvPr/>
        </p:nvSpPr>
        <p:spPr>
          <a:xfrm>
            <a:off x="3970338" y="8829675"/>
            <a:ext cx="3038475" cy="465138"/>
          </a:xfrm>
          <a:prstGeom prst="rect">
            <a:avLst/>
          </a:prstGeom>
          <a:noFill/>
        </p:spPr>
        <p:txBody>
          <a:bodyPr anchor="b"/>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96BACE34-5AF7-0E47-80C5-5C4A8696F5FC}" type="slidenum">
              <a:rPr lang="en-US" altLang="en-US" sz="1200">
                <a:latin typeface="Calibri" charset="0"/>
              </a:rPr>
              <a:pPr algn="r" eaLnBrk="1" hangingPunct="1"/>
              <a:t>27</a:t>
            </a:fld>
            <a:endParaRPr lang="en-US" altLang="en-US" sz="1200">
              <a:latin typeface="Calibri" charset="0"/>
            </a:endParaRPr>
          </a:p>
        </p:txBody>
      </p:sp>
    </p:spTree>
    <p:extLst>
      <p:ext uri="{BB962C8B-B14F-4D97-AF65-F5344CB8AC3E}">
        <p14:creationId xmlns:p14="http://schemas.microsoft.com/office/powerpoint/2010/main" val="768553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D95FB5C-E920-4940-A9D9-AD8F7FD1B807}" type="slidenum">
              <a:rPr lang="en-US" altLang="en-US">
                <a:latin typeface="Calibri" charset="0"/>
              </a:rPr>
              <a:pPr eaLnBrk="1" hangingPunct="1"/>
              <a:t>28</a:t>
            </a:fld>
            <a:endParaRPr lang="en-US" altLang="en-US">
              <a:latin typeface="Calibri" charset="0"/>
            </a:endParaRPr>
          </a:p>
        </p:txBody>
      </p:sp>
    </p:spTree>
    <p:extLst>
      <p:ext uri="{BB962C8B-B14F-4D97-AF65-F5344CB8AC3E}">
        <p14:creationId xmlns:p14="http://schemas.microsoft.com/office/powerpoint/2010/main" val="155837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01F429D-40F8-1548-ABB3-DAA7F6DCA96E}"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20529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1F429D-40F8-1548-ABB3-DAA7F6DCA96E}"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874905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1F429D-40F8-1548-ABB3-DAA7F6DCA96E}"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139618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1F429D-40F8-1548-ABB3-DAA7F6DCA96E}"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20237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1F429D-40F8-1548-ABB3-DAA7F6DCA96E}" type="datetimeFigureOut">
              <a:rPr lang="en-US" smtClean="0"/>
              <a:t>9/3/2020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187056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1F429D-40F8-1548-ABB3-DAA7F6DCA96E}" type="datetimeFigureOut">
              <a:rPr lang="en-US" smtClean="0"/>
              <a:t>9/3/2020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160242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1F429D-40F8-1548-ABB3-DAA7F6DCA96E}" type="datetimeFigureOut">
              <a:rPr lang="en-US" smtClean="0"/>
              <a:t>9/3/2020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396272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1F429D-40F8-1548-ABB3-DAA7F6DCA96E}"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80985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1F429D-40F8-1548-ABB3-DAA7F6DCA96E}"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527463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1F429D-40F8-1548-ABB3-DAA7F6DCA96E}"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258196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1F429D-40F8-1548-ABB3-DAA7F6DCA96E}"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BCB0E-D755-0044-A21C-2ECCF7BB4F5F}" type="slidenum">
              <a:rPr lang="en-US" smtClean="0"/>
              <a:t>‹#›</a:t>
            </a:fld>
            <a:endParaRPr lang="en-US"/>
          </a:p>
        </p:txBody>
      </p:sp>
    </p:spTree>
    <p:extLst>
      <p:ext uri="{BB962C8B-B14F-4D97-AF65-F5344CB8AC3E}">
        <p14:creationId xmlns:p14="http://schemas.microsoft.com/office/powerpoint/2010/main" val="1593373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1F429D-40F8-1548-ABB3-DAA7F6DCA96E}" type="datetimeFigureOut">
              <a:rPr lang="en-US" smtClean="0"/>
              <a:t>9/3/2020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BCB0E-D755-0044-A21C-2ECCF7BB4F5F}" type="slidenum">
              <a:rPr lang="en-US" smtClean="0"/>
              <a:t>‹#›</a:t>
            </a:fld>
            <a:endParaRPr lang="en-US"/>
          </a:p>
        </p:txBody>
      </p:sp>
    </p:spTree>
    <p:extLst>
      <p:ext uri="{BB962C8B-B14F-4D97-AF65-F5344CB8AC3E}">
        <p14:creationId xmlns:p14="http://schemas.microsoft.com/office/powerpoint/2010/main" val="953455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pacer.org/publications/adaqa/adaqa.as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2.ed.gov/policy/rights/guid/ocr/disability.html" TargetMode="External"/><Relationship Id="rId2" Type="http://schemas.openxmlformats.org/officeDocument/2006/relationships/hyperlink" Target="http://www2.ed.gov/about/offices/list/ocr/504faq.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2.ed.gov/about/offices/list/ocr/complaintintro.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Overview of Statutes and Guiding Principles</a:t>
            </a:r>
          </a:p>
        </p:txBody>
      </p:sp>
      <p:sp>
        <p:nvSpPr>
          <p:cNvPr id="3" name="Subtitle 2"/>
          <p:cNvSpPr>
            <a:spLocks noGrp="1"/>
          </p:cNvSpPr>
          <p:nvPr>
            <p:ph type="subTitle" idx="1"/>
          </p:nvPr>
        </p:nvSpPr>
        <p:spPr/>
        <p:txBody>
          <a:bodyPr>
            <a:normAutofit/>
          </a:bodyPr>
          <a:lstStyle/>
          <a:p>
            <a:r>
              <a:rPr lang="en-US" sz="3200" dirty="0"/>
              <a:t>Week Three</a:t>
            </a:r>
          </a:p>
        </p:txBody>
      </p:sp>
    </p:spTree>
    <p:extLst>
      <p:ext uri="{BB962C8B-B14F-4D97-AF65-F5344CB8AC3E}">
        <p14:creationId xmlns:p14="http://schemas.microsoft.com/office/powerpoint/2010/main" val="1539134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History of Section 504 and the ADA</a:t>
            </a:r>
            <a:br>
              <a:rPr lang="en-US" altLang="en-US" dirty="0"/>
            </a:br>
            <a:endParaRPr lang="en-US" dirty="0"/>
          </a:p>
        </p:txBody>
      </p:sp>
      <p:sp>
        <p:nvSpPr>
          <p:cNvPr id="3" name="Content Placeholder 2"/>
          <p:cNvSpPr>
            <a:spLocks noGrp="1"/>
          </p:cNvSpPr>
          <p:nvPr>
            <p:ph idx="1"/>
          </p:nvPr>
        </p:nvSpPr>
        <p:spPr/>
        <p:txBody>
          <a:bodyPr/>
          <a:lstStyle/>
          <a:p>
            <a:pPr marL="0" indent="0">
              <a:buNone/>
            </a:pPr>
            <a:r>
              <a:rPr lang="en-US" altLang="en-US" sz="3200" dirty="0"/>
              <a:t>Rehabilitation Act of 1973 (29 USC 791) – commonly called Section 504</a:t>
            </a:r>
          </a:p>
          <a:p>
            <a:pPr marL="0" indent="0">
              <a:buNone/>
            </a:pPr>
            <a:endParaRPr lang="en-US" altLang="en-US" sz="3200" dirty="0"/>
          </a:p>
          <a:p>
            <a:pPr>
              <a:buFont typeface="Wingdings" charset="2"/>
              <a:buNone/>
            </a:pPr>
            <a:r>
              <a:rPr lang="en-US" altLang="en-US" sz="3200" dirty="0"/>
              <a:t>Section 504 prohibited discrimination against “handicapped people” in</a:t>
            </a:r>
          </a:p>
          <a:p>
            <a:pPr lvl="1"/>
            <a:r>
              <a:rPr lang="en-US" altLang="en-US" sz="3200" dirty="0"/>
              <a:t>a. any federal program or activity</a:t>
            </a:r>
          </a:p>
          <a:p>
            <a:pPr lvl="1"/>
            <a:r>
              <a:rPr lang="en-US" altLang="en-US" sz="3200" dirty="0"/>
              <a:t>b. any program or activity receiving federal funds</a:t>
            </a:r>
          </a:p>
          <a:p>
            <a:endParaRPr lang="en-US" dirty="0"/>
          </a:p>
        </p:txBody>
      </p:sp>
    </p:spTree>
    <p:extLst>
      <p:ext uri="{BB962C8B-B14F-4D97-AF65-F5344CB8AC3E}">
        <p14:creationId xmlns:p14="http://schemas.microsoft.com/office/powerpoint/2010/main" val="71540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 and Section 504</a:t>
            </a:r>
          </a:p>
        </p:txBody>
      </p:sp>
      <p:sp>
        <p:nvSpPr>
          <p:cNvPr id="3" name="Content Placeholder 2"/>
          <p:cNvSpPr>
            <a:spLocks noGrp="1"/>
          </p:cNvSpPr>
          <p:nvPr>
            <p:ph idx="1"/>
          </p:nvPr>
        </p:nvSpPr>
        <p:spPr/>
        <p:txBody>
          <a:bodyPr>
            <a:normAutofit fontScale="77500" lnSpcReduction="20000"/>
          </a:bodyPr>
          <a:lstStyle/>
          <a:p>
            <a:r>
              <a:rPr lang="en-US" dirty="0"/>
              <a:t>What is the historical relationship between the two laws?</a:t>
            </a:r>
          </a:p>
          <a:p>
            <a:pPr marL="0" indent="0">
              <a:buNone/>
            </a:pPr>
            <a:r>
              <a:rPr lang="en-US" dirty="0"/>
              <a:t>Each law has had an influence on the other. The ADA was influenced by the earlier Rehabilitation Act in several important ways. First, Congress was convinced that the Rehabilitation Act alone was not sufficient to end the widespread discrimination against people with disabilities that exists in this country. Secondly, where courts interpreted the Section 504 antidiscrimination provisions very narrowly, Congress clarified their intention to provide broader protections in the ADA. Finally, much of the ADA is based on Section 504 of the Rehabilitation Act and its regulations.</a:t>
            </a:r>
          </a:p>
          <a:p>
            <a:pPr marL="0" indent="0">
              <a:buNone/>
            </a:pPr>
            <a:r>
              <a:rPr lang="en-US" dirty="0"/>
              <a:t>In turn, the ADA influenced the Rehabilitation Act during its reauthorization in 1992. In 1992 the Rehabilitation Act was amended to reflect the language, goals and objectives of the ADA. The Rehab Act adopted the ADA's emphasis on integration as its own, and translated the principles and policies of the ADA into government rehabilitation programs for people with disabilities.</a:t>
            </a:r>
            <a:br>
              <a:rPr lang="en-US" dirty="0"/>
            </a:br>
            <a:endParaRPr lang="en-US" dirty="0"/>
          </a:p>
          <a:p>
            <a:pPr marL="0" indent="0">
              <a:buNone/>
            </a:pPr>
            <a:r>
              <a:rPr lang="en-US" dirty="0"/>
              <a:t>Source: </a:t>
            </a:r>
            <a:r>
              <a:rPr lang="en-US" b="1" cap="all" dirty="0"/>
              <a:t>ADA Q &amp; A: THE REHABILITATION ACT AND ADA CONNECTION, </a:t>
            </a:r>
            <a:r>
              <a:rPr lang="en-US" b="1" cap="all" dirty="0">
                <a:hlinkClick r:id="rId2"/>
              </a:rPr>
              <a:t>http://www.pacer.org/publications/adaqa/adaqa.asp</a:t>
            </a:r>
            <a:r>
              <a:rPr lang="en-US" b="1" cap="all" dirty="0"/>
              <a:t>  </a:t>
            </a:r>
          </a:p>
          <a:p>
            <a:pPr marL="0" indent="0">
              <a:buNone/>
            </a:pPr>
            <a:endParaRPr lang="en-US" dirty="0"/>
          </a:p>
        </p:txBody>
      </p:sp>
    </p:spTree>
    <p:extLst>
      <p:ext uri="{BB962C8B-B14F-4D97-AF65-F5344CB8AC3E}">
        <p14:creationId xmlns:p14="http://schemas.microsoft.com/office/powerpoint/2010/main" val="1033393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Differences between Section 504 and the ADA</a:t>
            </a:r>
          </a:p>
        </p:txBody>
      </p:sp>
      <p:sp>
        <p:nvSpPr>
          <p:cNvPr id="3" name="Content Placeholder 2"/>
          <p:cNvSpPr>
            <a:spLocks noGrp="1"/>
          </p:cNvSpPr>
          <p:nvPr>
            <p:ph idx="1"/>
          </p:nvPr>
        </p:nvSpPr>
        <p:spPr/>
        <p:txBody>
          <a:bodyPr/>
          <a:lstStyle/>
          <a:p>
            <a:r>
              <a:rPr lang="en-US" dirty="0"/>
              <a:t>What is Section 504 of the Rehab Act, and how is it different from the ADA?</a:t>
            </a:r>
          </a:p>
          <a:p>
            <a:r>
              <a:rPr lang="en-US" dirty="0"/>
              <a:t>Section 504 is a civil rights act which protects the civil rights of persons with disabilities. It prohibits discrimination on the basis of disability by the federal government, federal contractors, and by recipients of federal financial assistance. Organizations that receive federal funds are required to make their programs accessible to individuals with disabilities. Although its protections are limited in that they only apply to programs or businesses that receive federal funds, it was an important model for the ADA. </a:t>
            </a:r>
          </a:p>
          <a:p>
            <a:endParaRPr lang="en-US" dirty="0"/>
          </a:p>
        </p:txBody>
      </p:sp>
    </p:spTree>
    <p:extLst>
      <p:ext uri="{BB962C8B-B14F-4D97-AF65-F5344CB8AC3E}">
        <p14:creationId xmlns:p14="http://schemas.microsoft.com/office/powerpoint/2010/main" val="1468204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Differences between Section 504 and the ADA</a:t>
            </a:r>
          </a:p>
        </p:txBody>
      </p:sp>
      <p:sp>
        <p:nvSpPr>
          <p:cNvPr id="3" name="Content Placeholder 2"/>
          <p:cNvSpPr>
            <a:spLocks noGrp="1"/>
          </p:cNvSpPr>
          <p:nvPr>
            <p:ph idx="1"/>
          </p:nvPr>
        </p:nvSpPr>
        <p:spPr/>
        <p:txBody>
          <a:bodyPr/>
          <a:lstStyle/>
          <a:p>
            <a:r>
              <a:rPr lang="en-US" dirty="0"/>
              <a:t>Both the Rehabilitation Act of 1973, as amended in 1992 and 1998, and the Americans with Disabilities Act of 1990 are civil rights laws that protect individuals with disabilities from discrimination. However, the Rehabilitation Act also goes beyond providing legal protections. It provides for direct services to people with disabilities which help them to become qualified for employment.</a:t>
            </a:r>
          </a:p>
        </p:txBody>
      </p:sp>
    </p:spTree>
    <p:extLst>
      <p:ext uri="{BB962C8B-B14F-4D97-AF65-F5344CB8AC3E}">
        <p14:creationId xmlns:p14="http://schemas.microsoft.com/office/powerpoint/2010/main" val="312016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Section 504 </a:t>
            </a:r>
            <a:endParaRPr lang="en-US" dirty="0"/>
          </a:p>
        </p:txBody>
      </p:sp>
      <p:sp>
        <p:nvSpPr>
          <p:cNvPr id="3" name="Content Placeholder 2"/>
          <p:cNvSpPr>
            <a:spLocks noGrp="1"/>
          </p:cNvSpPr>
          <p:nvPr>
            <p:ph idx="1"/>
          </p:nvPr>
        </p:nvSpPr>
        <p:spPr>
          <a:xfrm>
            <a:off x="838200" y="1227551"/>
            <a:ext cx="10515600" cy="4949412"/>
          </a:xfrm>
        </p:spPr>
        <p:txBody>
          <a:bodyPr/>
          <a:lstStyle/>
          <a:p>
            <a:pPr>
              <a:buFont typeface="Wingdings" charset="2"/>
              <a:buNone/>
            </a:pPr>
            <a:r>
              <a:rPr lang="en-US" altLang="en-US" dirty="0"/>
              <a:t>Coverage </a:t>
            </a:r>
          </a:p>
          <a:p>
            <a:pPr marL="457200" lvl="1" indent="0">
              <a:buNone/>
            </a:pPr>
            <a:r>
              <a:rPr lang="en-US" altLang="en-US" dirty="0"/>
              <a:t>	a. handicapped individual</a:t>
            </a:r>
          </a:p>
          <a:p>
            <a:pPr marL="457200" lvl="1" indent="0">
              <a:buNone/>
            </a:pPr>
            <a:r>
              <a:rPr lang="en-US" altLang="en-US" dirty="0"/>
              <a:t>	b. otherwise qualified to participate</a:t>
            </a:r>
          </a:p>
          <a:p>
            <a:pPr marL="914400" lvl="2" indent="0">
              <a:buNone/>
            </a:pPr>
            <a:r>
              <a:rPr lang="en-US" altLang="en-US" sz="2400" dirty="0"/>
              <a:t>c. excluded solely for reason of handicap</a:t>
            </a:r>
          </a:p>
          <a:p>
            <a:pPr marL="457200" lvl="1" indent="0">
              <a:buNone/>
            </a:pPr>
            <a:r>
              <a:rPr lang="en-US" altLang="en-US" dirty="0"/>
              <a:t>	d. program or employer RECEIVES FEDERAL ASSISTANCE</a:t>
            </a:r>
          </a:p>
          <a:p>
            <a:pPr>
              <a:buFont typeface="Wingdings" charset="2"/>
              <a:buNone/>
            </a:pPr>
            <a:r>
              <a:rPr lang="en-US" altLang="en-US" dirty="0"/>
              <a:t>Definition of handicapped under Section 504</a:t>
            </a:r>
          </a:p>
          <a:p>
            <a:pPr lvl="1"/>
            <a:r>
              <a:rPr lang="en-US" altLang="en-US" dirty="0"/>
              <a:t>a. a physical or mental impairment that substantially limits one or more of the major life activities of such individual</a:t>
            </a:r>
          </a:p>
          <a:p>
            <a:pPr lvl="1"/>
            <a:r>
              <a:rPr lang="en-US" altLang="en-US" dirty="0"/>
              <a:t>b. a record of such impairment</a:t>
            </a:r>
          </a:p>
          <a:p>
            <a:pPr lvl="1"/>
            <a:r>
              <a:rPr lang="en-US" altLang="en-US" dirty="0"/>
              <a:t>c. being regarded as having such an impairment</a:t>
            </a:r>
          </a:p>
          <a:p>
            <a:pPr marL="457200" lvl="1" indent="0">
              <a:buNone/>
            </a:pPr>
            <a:endParaRPr lang="en-US" altLang="en-US" dirty="0"/>
          </a:p>
          <a:p>
            <a:pPr marL="457200" lvl="1" indent="0" algn="ctr">
              <a:buNone/>
            </a:pPr>
            <a:r>
              <a:rPr lang="en-US" altLang="en-US" b="1" dirty="0"/>
              <a:t>Limited coverage of Section 504 leads to ADA</a:t>
            </a:r>
          </a:p>
          <a:p>
            <a:pPr marL="457200" lvl="1" indent="0">
              <a:buNone/>
            </a:pPr>
            <a:endParaRPr lang="en-US" altLang="en-US" dirty="0"/>
          </a:p>
          <a:p>
            <a:pPr marL="457200" lvl="1" indent="0">
              <a:buNone/>
            </a:pPr>
            <a:endParaRPr lang="en-US" altLang="en-US" dirty="0"/>
          </a:p>
          <a:p>
            <a:endParaRPr lang="en-US" dirty="0"/>
          </a:p>
        </p:txBody>
      </p:sp>
    </p:spTree>
    <p:extLst>
      <p:ext uri="{BB962C8B-B14F-4D97-AF65-F5344CB8AC3E}">
        <p14:creationId xmlns:p14="http://schemas.microsoft.com/office/powerpoint/2010/main" val="226826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Congressional Purpose of ADA</a:t>
            </a:r>
            <a:endParaRPr lang="en-US" dirty="0"/>
          </a:p>
        </p:txBody>
      </p:sp>
      <p:sp>
        <p:nvSpPr>
          <p:cNvPr id="3" name="Content Placeholder 2"/>
          <p:cNvSpPr>
            <a:spLocks noGrp="1"/>
          </p:cNvSpPr>
          <p:nvPr>
            <p:ph idx="1"/>
          </p:nvPr>
        </p:nvSpPr>
        <p:spPr/>
        <p:txBody>
          <a:bodyPr/>
          <a:lstStyle/>
          <a:p>
            <a:r>
              <a:rPr lang="en-US" altLang="en-US" dirty="0"/>
              <a:t>Congress was presented with information about people with disabilities:</a:t>
            </a:r>
          </a:p>
          <a:p>
            <a:r>
              <a:rPr lang="en-US" altLang="en-US" dirty="0" err="1"/>
              <a:t>i</a:t>
            </a:r>
            <a:r>
              <a:rPr lang="en-US" altLang="en-US" dirty="0"/>
              <a:t>.    SSD &amp; SSI &amp; related programs cost tens of billions annually</a:t>
            </a:r>
          </a:p>
          <a:p>
            <a:r>
              <a:rPr lang="en-US" altLang="en-US" dirty="0"/>
              <a:t>ii.   82% of the disabled say they would rather work</a:t>
            </a:r>
          </a:p>
          <a:p>
            <a:r>
              <a:rPr lang="en-US" altLang="en-US" dirty="0"/>
              <a:t>iii.  43 million people meet the act's definition of disability</a:t>
            </a:r>
          </a:p>
          <a:p>
            <a:pPr marL="0" indent="0">
              <a:buNone/>
            </a:pPr>
            <a:r>
              <a:rPr lang="en-US" altLang="en-US" dirty="0"/>
              <a:t>"The purpose of the ADA ... is to provide a clear and comprehensive national mandate to end discrimination against individuals with disabilities and to bring those individuals into the economic and social mainstream of American life." </a:t>
            </a:r>
          </a:p>
          <a:p>
            <a:endParaRPr lang="en-US" dirty="0"/>
          </a:p>
        </p:txBody>
      </p:sp>
    </p:spTree>
    <p:extLst>
      <p:ext uri="{BB962C8B-B14F-4D97-AF65-F5344CB8AC3E}">
        <p14:creationId xmlns:p14="http://schemas.microsoft.com/office/powerpoint/2010/main" val="309155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ADA Definition of Disability and Section 504</a:t>
            </a:r>
            <a:endParaRPr lang="en-US" dirty="0"/>
          </a:p>
        </p:txBody>
      </p:sp>
      <p:sp>
        <p:nvSpPr>
          <p:cNvPr id="3" name="Content Placeholder 2"/>
          <p:cNvSpPr>
            <a:spLocks noGrp="1"/>
          </p:cNvSpPr>
          <p:nvPr>
            <p:ph idx="1"/>
          </p:nvPr>
        </p:nvSpPr>
        <p:spPr/>
        <p:txBody>
          <a:bodyPr/>
          <a:lstStyle/>
          <a:p>
            <a:pPr marL="0" indent="0">
              <a:buNone/>
            </a:pPr>
            <a:r>
              <a:rPr lang="en-US" altLang="en-US" sz="4000" dirty="0"/>
              <a:t>ADA adopts same definition of disability as definition of handicap in Section 504  of Rehabilitation Act of 1973 and generally is not to be interpreted in any way to lessen the standards of Section 504.</a:t>
            </a:r>
          </a:p>
          <a:p>
            <a:endParaRPr lang="en-US" dirty="0"/>
          </a:p>
        </p:txBody>
      </p:sp>
    </p:spTree>
    <p:extLst>
      <p:ext uri="{BB962C8B-B14F-4D97-AF65-F5344CB8AC3E}">
        <p14:creationId xmlns:p14="http://schemas.microsoft.com/office/powerpoint/2010/main" val="742024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ADA Definition of Disability</a:t>
            </a:r>
          </a:p>
        </p:txBody>
      </p:sp>
      <p:sp>
        <p:nvSpPr>
          <p:cNvPr id="3" name="Content Placeholder 2"/>
          <p:cNvSpPr>
            <a:spLocks noGrp="1"/>
          </p:cNvSpPr>
          <p:nvPr>
            <p:ph idx="1"/>
          </p:nvPr>
        </p:nvSpPr>
        <p:spPr/>
        <p:txBody>
          <a:bodyPr/>
          <a:lstStyle/>
          <a:p>
            <a:pPr>
              <a:lnSpc>
                <a:spcPct val="80000"/>
              </a:lnSpc>
            </a:pPr>
            <a:r>
              <a:rPr lang="en-US" altLang="en-US" dirty="0"/>
              <a:t>A: a physical or mental impairment that substantially limits one or more major life activities of such an individual; or</a:t>
            </a:r>
          </a:p>
          <a:p>
            <a:pPr>
              <a:lnSpc>
                <a:spcPct val="80000"/>
              </a:lnSpc>
            </a:pPr>
            <a:r>
              <a:rPr lang="en-US" altLang="en-US" dirty="0"/>
              <a:t>B. a record of such an impairment or person with history of physical or mental illness, even if impairment does not currently exist; e.g. person who suffered heart attack; former cancer patients; recovered alcoholics or drug addicts</a:t>
            </a:r>
          </a:p>
          <a:p>
            <a:pPr>
              <a:lnSpc>
                <a:spcPct val="80000"/>
              </a:lnSpc>
            </a:pPr>
            <a:r>
              <a:rPr lang="en-US" altLang="en-US" dirty="0"/>
              <a:t>C. being regarded as having an impairment, for example, parents or caretaker of child with AIDS or even a severely disfigured burn victim</a:t>
            </a:r>
          </a:p>
          <a:p>
            <a:endParaRPr lang="en-US" dirty="0"/>
          </a:p>
        </p:txBody>
      </p:sp>
    </p:spTree>
    <p:extLst>
      <p:ext uri="{BB962C8B-B14F-4D97-AF65-F5344CB8AC3E}">
        <p14:creationId xmlns:p14="http://schemas.microsoft.com/office/powerpoint/2010/main" val="1170295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ADA Definition of Disability</a:t>
            </a:r>
            <a:endParaRPr lang="en-US" dirty="0"/>
          </a:p>
        </p:txBody>
      </p:sp>
      <p:sp>
        <p:nvSpPr>
          <p:cNvPr id="3" name="Content Placeholder 2"/>
          <p:cNvSpPr>
            <a:spLocks noGrp="1"/>
          </p:cNvSpPr>
          <p:nvPr>
            <p:ph idx="1"/>
          </p:nvPr>
        </p:nvSpPr>
        <p:spPr/>
        <p:txBody>
          <a:bodyPr>
            <a:normAutofit/>
          </a:bodyPr>
          <a:lstStyle/>
          <a:p>
            <a:r>
              <a:rPr lang="en-US" altLang="en-US" dirty="0"/>
              <a:t>Congress declined to exactly define specific physical or mental impairments to avoid limiting the definition of disability and to allow room for future growth in recognition of disabilities.</a:t>
            </a:r>
          </a:p>
          <a:p>
            <a:r>
              <a:rPr lang="en-US" altLang="en-US" dirty="0"/>
              <a:t>House and Senate reports gave nonexclusive lists of physical impairments: </a:t>
            </a:r>
          </a:p>
          <a:p>
            <a:pPr lvl="1"/>
            <a:r>
              <a:rPr lang="en-US" altLang="en-US" dirty="0"/>
              <a:t>physiological conditions or disorders, </a:t>
            </a:r>
          </a:p>
          <a:p>
            <a:pPr lvl="1"/>
            <a:r>
              <a:rPr lang="en-US" altLang="en-US" dirty="0"/>
              <a:t>cosmetic disfigurement or </a:t>
            </a:r>
          </a:p>
          <a:p>
            <a:pPr lvl="1"/>
            <a:r>
              <a:rPr lang="en-US" altLang="en-US" dirty="0"/>
              <a:t>anatomical loss covering of any of the body systems</a:t>
            </a:r>
            <a:br>
              <a:rPr lang="en-US" altLang="en-US" dirty="0"/>
            </a:br>
            <a:r>
              <a:rPr lang="en-US" altLang="en-US" dirty="0"/>
              <a:t>e.g. covers cancer, diabetes, muscular dystrophy, epilepsy, cerebral palsy, paraplegics, but also covers asthma and HIV and AIDS</a:t>
            </a:r>
          </a:p>
          <a:p>
            <a:endParaRPr lang="en-US" dirty="0"/>
          </a:p>
        </p:txBody>
      </p:sp>
    </p:spTree>
    <p:extLst>
      <p:ext uri="{BB962C8B-B14F-4D97-AF65-F5344CB8AC3E}">
        <p14:creationId xmlns:p14="http://schemas.microsoft.com/office/powerpoint/2010/main" val="942668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Examples of Impairments</a:t>
            </a:r>
            <a:endParaRPr lang="en-US" dirty="0"/>
          </a:p>
        </p:txBody>
      </p:sp>
      <p:sp>
        <p:nvSpPr>
          <p:cNvPr id="3" name="Content Placeholder 2"/>
          <p:cNvSpPr>
            <a:spLocks noGrp="1"/>
          </p:cNvSpPr>
          <p:nvPr>
            <p:ph idx="1"/>
          </p:nvPr>
        </p:nvSpPr>
        <p:spPr/>
        <p:txBody>
          <a:bodyPr>
            <a:normAutofit lnSpcReduction="10000"/>
          </a:bodyPr>
          <a:lstStyle/>
          <a:p>
            <a:r>
              <a:rPr lang="en-US" altLang="en-US" dirty="0"/>
              <a:t>House and Senate reports gave nonexclusive lists of physical impairments: </a:t>
            </a:r>
          </a:p>
          <a:p>
            <a:pPr lvl="1"/>
            <a:r>
              <a:rPr lang="en-US" altLang="en-US" dirty="0"/>
              <a:t>physiological conditions or disorders, </a:t>
            </a:r>
          </a:p>
          <a:p>
            <a:pPr lvl="1"/>
            <a:r>
              <a:rPr lang="en-US" altLang="en-US" dirty="0"/>
              <a:t>cosmetic disfigurement or </a:t>
            </a:r>
          </a:p>
          <a:p>
            <a:pPr lvl="1"/>
            <a:r>
              <a:rPr lang="en-US" altLang="en-US" dirty="0"/>
              <a:t>anatomical loss covering of any of the body systems</a:t>
            </a:r>
            <a:br>
              <a:rPr lang="en-US" altLang="en-US" dirty="0"/>
            </a:br>
            <a:r>
              <a:rPr lang="en-US" altLang="en-US" dirty="0"/>
              <a:t>e.g. covers cancer, diabetes, muscular dystrophy, epilepsy, cerebral palsy, paraplegics, but also covers asthma and HIV and AIDS</a:t>
            </a:r>
          </a:p>
          <a:p>
            <a:endParaRPr lang="en-US" altLang="en-US" dirty="0"/>
          </a:p>
          <a:p>
            <a:r>
              <a:rPr lang="en-US" altLang="en-US" dirty="0"/>
              <a:t>Mental impairments:  </a:t>
            </a:r>
          </a:p>
          <a:p>
            <a:pPr lvl="1"/>
            <a:r>
              <a:rPr lang="en-US" altLang="en-US" dirty="0"/>
              <a:t>any mental or psychological disorder such as mental retardation, organic brain syndrome, emotional or mental illness and learning disabilities</a:t>
            </a:r>
          </a:p>
          <a:p>
            <a:endParaRPr lang="en-US" dirty="0"/>
          </a:p>
        </p:txBody>
      </p:sp>
    </p:spTree>
    <p:extLst>
      <p:ext uri="{BB962C8B-B14F-4D97-AF65-F5344CB8AC3E}">
        <p14:creationId xmlns:p14="http://schemas.microsoft.com/office/powerpoint/2010/main" val="609604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 Titles I-III</a:t>
            </a:r>
          </a:p>
        </p:txBody>
      </p:sp>
      <p:sp>
        <p:nvSpPr>
          <p:cNvPr id="3" name="Content Placeholder 2"/>
          <p:cNvSpPr>
            <a:spLocks noGrp="1"/>
          </p:cNvSpPr>
          <p:nvPr>
            <p:ph idx="1"/>
          </p:nvPr>
        </p:nvSpPr>
        <p:spPr/>
        <p:txBody>
          <a:bodyPr/>
          <a:lstStyle/>
          <a:p>
            <a:endParaRPr lang="en-US" altLang="en-US" sz="1800" dirty="0"/>
          </a:p>
          <a:p>
            <a:pPr lvl="1"/>
            <a:r>
              <a:rPr lang="en-US" altLang="en-US" sz="3600" dirty="0"/>
              <a:t>  Title I:  Employment</a:t>
            </a:r>
          </a:p>
          <a:p>
            <a:pPr>
              <a:buNone/>
            </a:pPr>
            <a:endParaRPr lang="en-US" altLang="en-US" dirty="0"/>
          </a:p>
          <a:p>
            <a:pPr lvl="1"/>
            <a:r>
              <a:rPr lang="en-US" altLang="en-US" sz="3600" dirty="0"/>
              <a:t>  Title II:  Public Entities</a:t>
            </a:r>
          </a:p>
          <a:p>
            <a:pPr>
              <a:buNone/>
            </a:pPr>
            <a:endParaRPr lang="en-US" altLang="en-US" dirty="0"/>
          </a:p>
          <a:p>
            <a:pPr lvl="1"/>
            <a:r>
              <a:rPr lang="en-US" altLang="en-US" sz="3600" dirty="0"/>
              <a:t>  Title III:  Private Entities</a:t>
            </a:r>
          </a:p>
          <a:p>
            <a:endParaRPr lang="en-US" dirty="0"/>
          </a:p>
        </p:txBody>
      </p:sp>
    </p:spTree>
    <p:extLst>
      <p:ext uri="{BB962C8B-B14F-4D97-AF65-F5344CB8AC3E}">
        <p14:creationId xmlns:p14="http://schemas.microsoft.com/office/powerpoint/2010/main" val="2044812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Title I of ADA Employment</a:t>
            </a:r>
            <a:endParaRPr lang="en-US" dirty="0"/>
          </a:p>
        </p:txBody>
      </p:sp>
      <p:sp>
        <p:nvSpPr>
          <p:cNvPr id="3" name="Content Placeholder 2"/>
          <p:cNvSpPr>
            <a:spLocks noGrp="1"/>
          </p:cNvSpPr>
          <p:nvPr>
            <p:ph idx="1"/>
          </p:nvPr>
        </p:nvSpPr>
        <p:spPr/>
        <p:txBody>
          <a:bodyPr>
            <a:normAutofit lnSpcReduction="10000"/>
          </a:bodyPr>
          <a:lstStyle/>
          <a:p>
            <a:pPr>
              <a:buFont typeface="Wingdings" charset="2"/>
              <a:buNone/>
            </a:pPr>
            <a:r>
              <a:rPr lang="en-US" altLang="en-US" dirty="0"/>
              <a:t>Title I of the ADA prohibits discrimination in all phases of employment hiring, advancement, termination, compensation or other terms of employment.</a:t>
            </a:r>
          </a:p>
          <a:p>
            <a:pPr>
              <a:buFont typeface="Wingdings" charset="2"/>
              <a:buNone/>
            </a:pPr>
            <a:r>
              <a:rPr lang="en-US" altLang="en-US" dirty="0"/>
              <a:t>Title I ADA definition of disability includes:</a:t>
            </a:r>
          </a:p>
          <a:p>
            <a:pPr marL="0" indent="0">
              <a:lnSpc>
                <a:spcPct val="80000"/>
              </a:lnSpc>
              <a:buNone/>
            </a:pPr>
            <a:r>
              <a:rPr lang="en-US" altLang="en-US" dirty="0" err="1"/>
              <a:t>i</a:t>
            </a:r>
            <a:r>
              <a:rPr lang="en-US" altLang="en-US" dirty="0"/>
              <a:t>. Otherwise qualified</a:t>
            </a:r>
          </a:p>
          <a:p>
            <a:pPr marL="0" indent="0">
              <a:lnSpc>
                <a:spcPct val="80000"/>
              </a:lnSpc>
              <a:buNone/>
            </a:pPr>
            <a:r>
              <a:rPr lang="en-US" altLang="en-US" dirty="0"/>
              <a:t>ii. Able to perform the essential functions of the job</a:t>
            </a:r>
          </a:p>
          <a:p>
            <a:pPr lvl="1">
              <a:lnSpc>
                <a:spcPct val="80000"/>
              </a:lnSpc>
            </a:pPr>
            <a:r>
              <a:rPr lang="en-US" altLang="en-US" dirty="0"/>
              <a:t>with or without reasonable accommodation (e.g. hearing impaired receptionist)</a:t>
            </a:r>
          </a:p>
          <a:p>
            <a:pPr>
              <a:lnSpc>
                <a:spcPct val="80000"/>
              </a:lnSpc>
            </a:pPr>
            <a:endParaRPr lang="en-US" altLang="en-US" dirty="0"/>
          </a:p>
          <a:p>
            <a:pPr>
              <a:lnSpc>
                <a:spcPct val="80000"/>
              </a:lnSpc>
              <a:buFont typeface="Wingdings" charset="2"/>
              <a:buNone/>
            </a:pPr>
            <a:r>
              <a:rPr lang="en-US" altLang="en-US" dirty="0"/>
              <a:t>	This provision is similar to 42 USC 2000e: commonly called "Title VII" which prohibits discrimination based on race, gender, age</a:t>
            </a:r>
          </a:p>
          <a:p>
            <a:pPr>
              <a:buFont typeface="Wingdings" charset="2"/>
              <a:buNone/>
            </a:pPr>
            <a:endParaRPr lang="en-US" altLang="en-US" dirty="0"/>
          </a:p>
          <a:p>
            <a:endParaRPr lang="en-US" dirty="0"/>
          </a:p>
        </p:txBody>
      </p:sp>
    </p:spTree>
    <p:extLst>
      <p:ext uri="{BB962C8B-B14F-4D97-AF65-F5344CB8AC3E}">
        <p14:creationId xmlns:p14="http://schemas.microsoft.com/office/powerpoint/2010/main" val="1521568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ADA Requirements for Employers</a:t>
            </a:r>
            <a:endParaRPr lang="en-US" dirty="0"/>
          </a:p>
        </p:txBody>
      </p:sp>
      <p:sp>
        <p:nvSpPr>
          <p:cNvPr id="3" name="Content Placeholder 2"/>
          <p:cNvSpPr>
            <a:spLocks noGrp="1"/>
          </p:cNvSpPr>
          <p:nvPr>
            <p:ph idx="1"/>
          </p:nvPr>
        </p:nvSpPr>
        <p:spPr/>
        <p:txBody>
          <a:bodyPr>
            <a:normAutofit lnSpcReduction="10000"/>
          </a:bodyPr>
          <a:lstStyle/>
          <a:p>
            <a:pPr>
              <a:buNone/>
            </a:pPr>
            <a:r>
              <a:rPr lang="en-US" altLang="en-US" dirty="0"/>
              <a:t>Employers must provide reasonable accommodations for employees with disabilities.</a:t>
            </a:r>
          </a:p>
          <a:p>
            <a:pPr>
              <a:buNone/>
            </a:pPr>
            <a:r>
              <a:rPr lang="en-US" altLang="en-US" dirty="0"/>
              <a:t>Statute lists several examples of reasonable accommodations:</a:t>
            </a:r>
          </a:p>
          <a:p>
            <a:r>
              <a:rPr lang="en-US" altLang="en-US" dirty="0"/>
              <a:t>1. physical accessibility </a:t>
            </a:r>
          </a:p>
          <a:p>
            <a:r>
              <a:rPr lang="en-US" altLang="en-US" dirty="0"/>
              <a:t>2. job restructuring may be called for or redesign of office procedures</a:t>
            </a:r>
          </a:p>
          <a:p>
            <a:r>
              <a:rPr lang="en-US" altLang="en-US" dirty="0"/>
              <a:t>3. flex time; shift adjustments</a:t>
            </a:r>
          </a:p>
          <a:p>
            <a:r>
              <a:rPr lang="en-US" altLang="en-US" dirty="0"/>
              <a:t>4. modifying equipment (hardware and software)</a:t>
            </a:r>
          </a:p>
          <a:p>
            <a:r>
              <a:rPr lang="en-US" altLang="en-US" dirty="0"/>
              <a:t>5. changing examination procedures</a:t>
            </a:r>
          </a:p>
          <a:p>
            <a:r>
              <a:rPr lang="en-US" altLang="en-US" dirty="0"/>
              <a:t>6. providing qualified readers, interpreters and attendants</a:t>
            </a:r>
          </a:p>
          <a:p>
            <a:endParaRPr lang="en-US" dirty="0"/>
          </a:p>
        </p:txBody>
      </p:sp>
    </p:spTree>
    <p:extLst>
      <p:ext uri="{BB962C8B-B14F-4D97-AF65-F5344CB8AC3E}">
        <p14:creationId xmlns:p14="http://schemas.microsoft.com/office/powerpoint/2010/main" val="160004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Title II:  Public Entities</a:t>
            </a:r>
            <a:endParaRPr lang="en-US" dirty="0"/>
          </a:p>
        </p:txBody>
      </p:sp>
      <p:sp>
        <p:nvSpPr>
          <p:cNvPr id="3" name="Content Placeholder 2"/>
          <p:cNvSpPr>
            <a:spLocks noGrp="1"/>
          </p:cNvSpPr>
          <p:nvPr>
            <p:ph idx="1"/>
          </p:nvPr>
        </p:nvSpPr>
        <p:spPr/>
        <p:txBody>
          <a:bodyPr/>
          <a:lstStyle/>
          <a:p>
            <a:r>
              <a:rPr lang="en-US" altLang="en-US" dirty="0"/>
              <a:t>Title II all programs, activities, and services of public entities; </a:t>
            </a:r>
            <a:r>
              <a:rPr lang="en-US" altLang="en-US" i="1" dirty="0"/>
              <a:t>this includes public elementary and secondary education systems and institutions, institutions of higher education and vocational education and public libraries.  </a:t>
            </a:r>
          </a:p>
          <a:p>
            <a:r>
              <a:rPr lang="en-US" altLang="en-US" dirty="0"/>
              <a:t>The Department of Justice (DOJ) is responsible for oversight of Title II.  It has promulgated rules and regulations which can be found at 28 CFR 36. The Office of Civil Rights is the entity under the DOJ that investigates complaints under Title II.</a:t>
            </a:r>
          </a:p>
          <a:p>
            <a:endParaRPr lang="en-US" dirty="0"/>
          </a:p>
        </p:txBody>
      </p:sp>
    </p:spTree>
    <p:extLst>
      <p:ext uri="{BB962C8B-B14F-4D97-AF65-F5344CB8AC3E}">
        <p14:creationId xmlns:p14="http://schemas.microsoft.com/office/powerpoint/2010/main" val="2128673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ADA Obligations of Public Entities</a:t>
            </a:r>
            <a:endParaRPr lang="en-US" dirty="0"/>
          </a:p>
        </p:txBody>
      </p:sp>
      <p:sp>
        <p:nvSpPr>
          <p:cNvPr id="3" name="Content Placeholder 2"/>
          <p:cNvSpPr>
            <a:spLocks noGrp="1"/>
          </p:cNvSpPr>
          <p:nvPr>
            <p:ph idx="1"/>
          </p:nvPr>
        </p:nvSpPr>
        <p:spPr/>
        <p:txBody>
          <a:bodyPr>
            <a:normAutofit lnSpcReduction="10000"/>
          </a:bodyPr>
          <a:lstStyle/>
          <a:p>
            <a:pPr lvl="1"/>
            <a:r>
              <a:rPr lang="en-US" altLang="en-US" dirty="0"/>
              <a:t>Cannot use eligibility criteria which screen out or tend to screen out individuals with disabilities unless based on actual safety risks</a:t>
            </a:r>
          </a:p>
          <a:p>
            <a:pPr lvl="1"/>
            <a:r>
              <a:rPr lang="en-US" altLang="en-US" dirty="0"/>
              <a:t>Cannot set discriminatory requirements for participation:</a:t>
            </a:r>
          </a:p>
          <a:p>
            <a:pPr lvl="2"/>
            <a:r>
              <a:rPr lang="en-US" altLang="en-US" dirty="0"/>
              <a:t>For example, cannot require drivers license to cash checks, but can require appropriate identification</a:t>
            </a:r>
          </a:p>
          <a:p>
            <a:pPr lvl="1"/>
            <a:r>
              <a:rPr lang="en-US" altLang="en-US" dirty="0"/>
              <a:t>Modifications in Policies, Practices and Procedures 28 CFR 36.302</a:t>
            </a:r>
          </a:p>
          <a:p>
            <a:pPr lvl="1">
              <a:lnSpc>
                <a:spcPct val="80000"/>
              </a:lnSpc>
            </a:pPr>
            <a:r>
              <a:rPr lang="en-US" altLang="en-US" dirty="0"/>
              <a:t>Auxiliary Aids and services 28 CFR 36.303</a:t>
            </a:r>
          </a:p>
          <a:p>
            <a:pPr lvl="2">
              <a:lnSpc>
                <a:spcPct val="80000"/>
              </a:lnSpc>
            </a:pPr>
            <a:r>
              <a:rPr lang="en-US" altLang="en-US" dirty="0"/>
              <a:t>Requires public accommodations provide auxiliary aids and services to the disabled to allow them to participate.  Applies particularly to communication with disabled persons and includes:</a:t>
            </a:r>
          </a:p>
          <a:p>
            <a:pPr lvl="3">
              <a:lnSpc>
                <a:spcPct val="80000"/>
              </a:lnSpc>
            </a:pPr>
            <a:r>
              <a:rPr lang="en-US" altLang="en-US" dirty="0"/>
              <a:t>a. aids for hearing impaired like interpreters, amplifiers for telephones, TDD's, open and closed captioning</a:t>
            </a:r>
          </a:p>
          <a:p>
            <a:pPr lvl="3">
              <a:lnSpc>
                <a:spcPct val="80000"/>
              </a:lnSpc>
            </a:pPr>
            <a:r>
              <a:rPr lang="en-US" altLang="en-US" dirty="0"/>
              <a:t>b. aids for visually impaired like readers, taped texts, braille materials, large print</a:t>
            </a:r>
          </a:p>
          <a:p>
            <a:pPr lvl="3">
              <a:lnSpc>
                <a:spcPct val="80000"/>
              </a:lnSpc>
            </a:pPr>
            <a:r>
              <a:rPr lang="en-US" altLang="en-US" dirty="0"/>
              <a:t>c. use of the most advanced equipment is not required so long as effective communication is insured</a:t>
            </a:r>
          </a:p>
          <a:p>
            <a:pPr lvl="1"/>
            <a:endParaRPr lang="en-US" altLang="en-US" dirty="0"/>
          </a:p>
          <a:p>
            <a:pPr lvl="1"/>
            <a:endParaRPr lang="en-US" altLang="en-US" dirty="0"/>
          </a:p>
          <a:p>
            <a:endParaRPr lang="en-US" dirty="0"/>
          </a:p>
        </p:txBody>
      </p:sp>
    </p:spTree>
    <p:extLst>
      <p:ext uri="{BB962C8B-B14F-4D97-AF65-F5344CB8AC3E}">
        <p14:creationId xmlns:p14="http://schemas.microsoft.com/office/powerpoint/2010/main" val="1546745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Title III of the ADA</a:t>
            </a:r>
          </a:p>
        </p:txBody>
      </p:sp>
      <p:sp>
        <p:nvSpPr>
          <p:cNvPr id="3" name="Content Placeholder 2"/>
          <p:cNvSpPr>
            <a:spLocks noGrp="1"/>
          </p:cNvSpPr>
          <p:nvPr>
            <p:ph idx="1"/>
          </p:nvPr>
        </p:nvSpPr>
        <p:spPr/>
        <p:txBody>
          <a:bodyPr/>
          <a:lstStyle/>
          <a:p>
            <a:pPr marL="0" indent="0">
              <a:buNone/>
            </a:pPr>
            <a:r>
              <a:rPr lang="en-US" dirty="0"/>
              <a:t>Title III of the ADA applies civil rights protections for people with disabilities to the private sector. Under the ADA, private businesses and nonprofits must not discriminate against people with disabilities in how they provide their goods and services, and must make themselves accessible when they can afford to do so. </a:t>
            </a:r>
          </a:p>
        </p:txBody>
      </p:sp>
    </p:spTree>
    <p:extLst>
      <p:ext uri="{BB962C8B-B14F-4D97-AF65-F5344CB8AC3E}">
        <p14:creationId xmlns:p14="http://schemas.microsoft.com/office/powerpoint/2010/main" val="78968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ADA Amendments Act of 2008: An Overview</a:t>
            </a:r>
          </a:p>
        </p:txBody>
      </p:sp>
      <p:sp>
        <p:nvSpPr>
          <p:cNvPr id="12291" name="Title 1"/>
          <p:cNvSpPr>
            <a:spLocks noGrp="1"/>
          </p:cNvSpPr>
          <p:nvPr>
            <p:ph type="title" idx="4294967295"/>
          </p:nvPr>
        </p:nvSpPr>
        <p:spPr/>
        <p:txBody>
          <a:bodyPr/>
          <a:lstStyle/>
          <a:p>
            <a:pPr eaLnBrk="1" hangingPunct="1"/>
            <a:r>
              <a:rPr lang="en-US" altLang="en-US" dirty="0"/>
              <a:t>Impetus for the ADA Amendments Act</a:t>
            </a:r>
          </a:p>
        </p:txBody>
      </p:sp>
      <p:sp>
        <p:nvSpPr>
          <p:cNvPr id="12292" name="Content Placeholder 2"/>
          <p:cNvSpPr>
            <a:spLocks noGrp="1"/>
          </p:cNvSpPr>
          <p:nvPr>
            <p:ph idx="4294967295"/>
          </p:nvPr>
        </p:nvSpPr>
        <p:spPr>
          <a:xfrm>
            <a:off x="1981200" y="1471614"/>
            <a:ext cx="8229600" cy="5249861"/>
          </a:xfrm>
        </p:spPr>
        <p:txBody>
          <a:bodyPr/>
          <a:lstStyle/>
          <a:p>
            <a:pPr eaLnBrk="1" hangingPunct="1"/>
            <a:r>
              <a:rPr lang="en-US" altLang="en-US" dirty="0"/>
              <a:t>Since the enactment of the ADA (in 1990), decisions of the U.S. Supreme Court in 4 cases had a major impact on ADA enforcement.</a:t>
            </a:r>
          </a:p>
          <a:p>
            <a:pPr eaLnBrk="1" hangingPunct="1"/>
            <a:r>
              <a:rPr lang="en-US" altLang="en-US" dirty="0"/>
              <a:t>These cases are known as “the </a:t>
            </a:r>
            <a:r>
              <a:rPr lang="en-US" altLang="en-US" i="1" dirty="0"/>
              <a:t>Sutton</a:t>
            </a:r>
            <a:r>
              <a:rPr lang="en-US" altLang="en-US" dirty="0"/>
              <a:t> trilogy” and </a:t>
            </a:r>
            <a:r>
              <a:rPr lang="en-US" altLang="en-US" i="1" dirty="0"/>
              <a:t>Toyota.</a:t>
            </a:r>
            <a:endParaRPr lang="en-US" altLang="en-US" dirty="0"/>
          </a:p>
          <a:p>
            <a:pPr eaLnBrk="1" hangingPunct="1"/>
            <a:r>
              <a:rPr lang="en-US" altLang="en-US" dirty="0"/>
              <a:t>Citations</a:t>
            </a:r>
            <a:r>
              <a:rPr lang="en-US" altLang="en-US" i="1" dirty="0"/>
              <a:t>:  Sutton v. United Air Lines, Inc</a:t>
            </a:r>
            <a:r>
              <a:rPr lang="en-US" altLang="en-US" dirty="0"/>
              <a:t>., 527 U.S. 471(1999), </a:t>
            </a:r>
            <a:r>
              <a:rPr lang="en-US" altLang="en-US" i="1" dirty="0"/>
              <a:t>Murphy v. United Parcel Serv., Inc</a:t>
            </a:r>
            <a:r>
              <a:rPr lang="en-US" altLang="en-US" dirty="0"/>
              <a:t>., 527 U.S. 516 (1999), and </a:t>
            </a:r>
            <a:r>
              <a:rPr lang="en-US" altLang="en-US" i="1" dirty="0"/>
              <a:t>Albertsons, Inc. v. </a:t>
            </a:r>
            <a:r>
              <a:rPr lang="en-US" altLang="en-US" i="1" dirty="0" err="1"/>
              <a:t>Kirkingburg</a:t>
            </a:r>
            <a:r>
              <a:rPr lang="en-US" altLang="en-US" dirty="0"/>
              <a:t>, 527 U.S. 555 (1999);</a:t>
            </a:r>
            <a:r>
              <a:rPr lang="en-US" altLang="en-US" i="1" dirty="0"/>
              <a:t> Toyota Motor Mfg. v. Williams, </a:t>
            </a:r>
            <a:r>
              <a:rPr lang="en-US" altLang="en-US" dirty="0"/>
              <a:t>534 U.S. 184 (2002)</a:t>
            </a:r>
          </a:p>
          <a:p>
            <a:pPr eaLnBrk="1" hangingPunct="1"/>
            <a:endParaRPr lang="en-US" altLang="en-US" dirty="0"/>
          </a:p>
          <a:p>
            <a:pPr marL="0" indent="0" eaLnBrk="1" hangingPunct="1">
              <a:buNone/>
            </a:pPr>
            <a:endParaRPr lang="en-US" altLang="en-US" dirty="0"/>
          </a:p>
          <a:p>
            <a:pPr eaLnBrk="1" hangingPunct="1"/>
            <a:endParaRPr lang="en-US" altLang="en-US" dirty="0"/>
          </a:p>
          <a:p>
            <a:pPr eaLnBrk="1" hangingPunct="1"/>
            <a:endParaRPr lang="en-US" altLang="en-US" dirty="0"/>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C3A2D81-0E3F-E445-A056-08CF07FA92A1}" type="slidenum">
              <a:rPr lang="en-US" altLang="en-US">
                <a:solidFill>
                  <a:srgbClr val="FFFFFF"/>
                </a:solidFill>
              </a:rPr>
              <a:pPr eaLnBrk="1" hangingPunct="1"/>
              <a:t>18</a:t>
            </a:fld>
            <a:endParaRPr lang="en-US" altLang="en-US">
              <a:solidFill>
                <a:srgbClr val="FFFFFF"/>
              </a:solidFill>
            </a:endParaRPr>
          </a:p>
        </p:txBody>
      </p:sp>
    </p:spTree>
    <p:extLst>
      <p:ext uri="{BB962C8B-B14F-4D97-AF65-F5344CB8AC3E}">
        <p14:creationId xmlns:p14="http://schemas.microsoft.com/office/powerpoint/2010/main" val="1156704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13315" name="Title 1"/>
          <p:cNvSpPr>
            <a:spLocks noGrp="1"/>
          </p:cNvSpPr>
          <p:nvPr>
            <p:ph type="title" idx="4294967295"/>
          </p:nvPr>
        </p:nvSpPr>
        <p:spPr/>
        <p:txBody>
          <a:bodyPr/>
          <a:lstStyle/>
          <a:p>
            <a:pPr eaLnBrk="1" hangingPunct="1"/>
            <a:r>
              <a:rPr lang="en-US" altLang="en-US" dirty="0"/>
              <a:t>Impetus for Amendments Act (continued)</a:t>
            </a:r>
          </a:p>
        </p:txBody>
      </p:sp>
      <p:sp>
        <p:nvSpPr>
          <p:cNvPr id="13316" name="Content Placeholder 2"/>
          <p:cNvSpPr>
            <a:spLocks noGrp="1"/>
          </p:cNvSpPr>
          <p:nvPr>
            <p:ph idx="4294967295"/>
          </p:nvPr>
        </p:nvSpPr>
        <p:spPr/>
        <p:txBody>
          <a:bodyPr/>
          <a:lstStyle/>
          <a:p>
            <a:pPr eaLnBrk="1" hangingPunct="1"/>
            <a:r>
              <a:rPr lang="en-US" altLang="en-US" i="1" dirty="0"/>
              <a:t>Sutton</a:t>
            </a:r>
            <a:r>
              <a:rPr lang="en-US" altLang="en-US" dirty="0"/>
              <a:t> trilogy dealt with how to determine if a person was “substantially limited in a major life activity.”</a:t>
            </a:r>
          </a:p>
          <a:p>
            <a:pPr eaLnBrk="1" hangingPunct="1"/>
            <a:r>
              <a:rPr lang="en-US" altLang="en-US" i="1" dirty="0"/>
              <a:t>Toyota</a:t>
            </a:r>
            <a:r>
              <a:rPr lang="en-US" altLang="en-US" dirty="0"/>
              <a:t> case addressed what constitutes “substantially limits” and “major life activity.”</a:t>
            </a:r>
          </a:p>
          <a:p>
            <a:pPr eaLnBrk="1" hangingPunct="1"/>
            <a:r>
              <a:rPr lang="en-US" altLang="en-US" i="1" dirty="0"/>
              <a:t>Sutton</a:t>
            </a:r>
            <a:r>
              <a:rPr lang="en-US" altLang="en-US" dirty="0"/>
              <a:t> trilogy and </a:t>
            </a:r>
            <a:r>
              <a:rPr lang="en-US" altLang="en-US" i="1" dirty="0"/>
              <a:t>Toyota</a:t>
            </a:r>
            <a:r>
              <a:rPr lang="en-US" altLang="en-US" dirty="0"/>
              <a:t> established a “demanding” standard for definition of disability</a:t>
            </a:r>
          </a:p>
          <a:p>
            <a:pPr eaLnBrk="1" hangingPunct="1"/>
            <a:r>
              <a:rPr lang="en-US" altLang="en-US" dirty="0"/>
              <a:t>The Amendments Act overturned </a:t>
            </a:r>
            <a:r>
              <a:rPr lang="en-US" altLang="en-US" i="1" dirty="0"/>
              <a:t>Sutton </a:t>
            </a:r>
            <a:r>
              <a:rPr lang="en-US" altLang="en-US" dirty="0"/>
              <a:t>trilogy and </a:t>
            </a:r>
            <a:r>
              <a:rPr lang="en-US" altLang="en-US" i="1" dirty="0"/>
              <a:t>Toyota</a:t>
            </a:r>
            <a:r>
              <a:rPr lang="en-US" altLang="en-US" dirty="0"/>
              <a:t>, and instituted a much broader interpretation of disability.</a:t>
            </a:r>
          </a:p>
          <a:p>
            <a:pPr eaLnBrk="1" hangingPunct="1"/>
            <a:endParaRPr lang="en-US" altLang="en-US" dirty="0"/>
          </a:p>
          <a:p>
            <a:pPr eaLnBrk="1" hangingPunct="1"/>
            <a:endParaRPr lang="en-US" altLang="en-US" i="1" dirty="0"/>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975BBCF-33E6-D545-A9F6-1941AABBEA95}" type="slidenum">
              <a:rPr lang="en-US" altLang="en-US">
                <a:solidFill>
                  <a:srgbClr val="FFFFFF"/>
                </a:solidFill>
              </a:rPr>
              <a:pPr eaLnBrk="1" hangingPunct="1"/>
              <a:t>19</a:t>
            </a:fld>
            <a:endParaRPr lang="en-US" altLang="en-US">
              <a:solidFill>
                <a:srgbClr val="FFFFFF"/>
              </a:solidFill>
            </a:endParaRPr>
          </a:p>
        </p:txBody>
      </p:sp>
    </p:spTree>
    <p:extLst>
      <p:ext uri="{BB962C8B-B14F-4D97-AF65-F5344CB8AC3E}">
        <p14:creationId xmlns:p14="http://schemas.microsoft.com/office/powerpoint/2010/main" val="1753058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14339" name="Title 1"/>
          <p:cNvSpPr>
            <a:spLocks noGrp="1"/>
          </p:cNvSpPr>
          <p:nvPr>
            <p:ph type="title" idx="4294967295"/>
          </p:nvPr>
        </p:nvSpPr>
        <p:spPr/>
        <p:txBody>
          <a:bodyPr/>
          <a:lstStyle/>
          <a:p>
            <a:pPr eaLnBrk="1" hangingPunct="1"/>
            <a:r>
              <a:rPr lang="en-US" altLang="en-US"/>
              <a:t>Changes Made by the Amendments Act</a:t>
            </a:r>
          </a:p>
        </p:txBody>
      </p:sp>
      <p:sp>
        <p:nvSpPr>
          <p:cNvPr id="14340" name="Content Placeholder 2"/>
          <p:cNvSpPr>
            <a:spLocks noGrp="1"/>
          </p:cNvSpPr>
          <p:nvPr>
            <p:ph idx="4294967295"/>
          </p:nvPr>
        </p:nvSpPr>
        <p:spPr/>
        <p:txBody>
          <a:bodyPr/>
          <a:lstStyle/>
          <a:p>
            <a:pPr eaLnBrk="1" hangingPunct="1"/>
            <a:r>
              <a:rPr lang="en-US" altLang="en-US" dirty="0"/>
              <a:t>The Amendments Act maintains the same three elements for the term disability (physical or mental impairment that substantially limits a major life activity, record of such an impairment, or being regarded as having an impairment).</a:t>
            </a:r>
          </a:p>
          <a:p>
            <a:pPr eaLnBrk="1" hangingPunct="1"/>
            <a:r>
              <a:rPr lang="en-US" altLang="en-US" dirty="0"/>
              <a:t>However, the meaning of “disability” changed.</a:t>
            </a:r>
          </a:p>
          <a:p>
            <a:r>
              <a:rPr lang="en-US" altLang="en-US" dirty="0"/>
              <a:t>The Amendments Act changed what it means to have a physical or mental impairment that “substantially limits a major life activity” and what it means to be “regarded as” having an impairment.</a:t>
            </a:r>
          </a:p>
          <a:p>
            <a:pPr eaLnBrk="1" hangingPunct="1"/>
            <a:endParaRPr lang="en-US" altLang="en-US" dirty="0"/>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5F91911-8C16-CB47-816F-6A4659B7C0B5}" type="slidenum">
              <a:rPr lang="en-US" altLang="en-US">
                <a:solidFill>
                  <a:srgbClr val="FFFFFF"/>
                </a:solidFill>
              </a:rPr>
              <a:pPr eaLnBrk="1" hangingPunct="1"/>
              <a:t>20</a:t>
            </a:fld>
            <a:endParaRPr lang="en-US" altLang="en-US">
              <a:solidFill>
                <a:srgbClr val="FFFFFF"/>
              </a:solidFill>
            </a:endParaRPr>
          </a:p>
        </p:txBody>
      </p:sp>
    </p:spTree>
    <p:extLst>
      <p:ext uri="{BB962C8B-B14F-4D97-AF65-F5344CB8AC3E}">
        <p14:creationId xmlns:p14="http://schemas.microsoft.com/office/powerpoint/2010/main" val="53241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 name="Title 1"/>
          <p:cNvSpPr>
            <a:spLocks noGrp="1"/>
          </p:cNvSpPr>
          <p:nvPr>
            <p:ph type="title" idx="4294967295"/>
          </p:nvPr>
        </p:nvSpPr>
        <p:spPr/>
        <p:txBody>
          <a:bodyPr>
            <a:normAutofit/>
          </a:bodyPr>
          <a:lstStyle/>
          <a:p>
            <a:pPr algn="ctr" eaLnBrk="1" hangingPunct="1">
              <a:defRPr/>
            </a:pPr>
            <a:r>
              <a:rPr lang="en-US" sz="4000" dirty="0"/>
              <a:t>Substantially Limits and</a:t>
            </a:r>
            <a:br>
              <a:rPr lang="en-US" sz="4000" dirty="0"/>
            </a:br>
            <a:r>
              <a:rPr lang="en-US" sz="4000" dirty="0"/>
              <a:t> Mitigating Measures</a:t>
            </a:r>
          </a:p>
        </p:txBody>
      </p:sp>
      <p:sp>
        <p:nvSpPr>
          <p:cNvPr id="3" name="Content Placeholder 2"/>
          <p:cNvSpPr>
            <a:spLocks noGrp="1"/>
          </p:cNvSpPr>
          <p:nvPr>
            <p:ph idx="4294967295"/>
          </p:nvPr>
        </p:nvSpPr>
        <p:spPr/>
        <p:txBody>
          <a:bodyPr>
            <a:normAutofit/>
          </a:bodyPr>
          <a:lstStyle/>
          <a:p>
            <a:pPr eaLnBrk="1" hangingPunct="1">
              <a:defRPr/>
            </a:pPr>
            <a:r>
              <a:rPr lang="en-US" dirty="0"/>
              <a:t>The </a:t>
            </a:r>
            <a:r>
              <a:rPr lang="en-US" i="1" dirty="0"/>
              <a:t>Sutton</a:t>
            </a:r>
            <a:r>
              <a:rPr lang="en-US" dirty="0"/>
              <a:t> trilogy required the effects of “mitigating measures” to be considered when determining whether an individual is “substantially limited in a major life activity.”</a:t>
            </a:r>
          </a:p>
          <a:p>
            <a:pPr eaLnBrk="1" hangingPunct="1">
              <a:defRPr/>
            </a:pPr>
            <a:r>
              <a:rPr lang="en-US" dirty="0"/>
              <a:t>Examples of mitigating measures from the </a:t>
            </a:r>
            <a:r>
              <a:rPr lang="en-US" i="1" dirty="0"/>
              <a:t>Sutton</a:t>
            </a:r>
            <a:r>
              <a:rPr lang="en-US" dirty="0"/>
              <a:t> trilogy: medication for high blood pressure, subconscious adjustments to cope with a visual impairment.</a:t>
            </a:r>
          </a:p>
          <a:p>
            <a:pPr>
              <a:defRPr/>
            </a:pPr>
            <a:r>
              <a:rPr lang="en-US" altLang="en-US" dirty="0"/>
              <a:t>Under the Amendments Act the “ameliorative effects of mitigating measures” </a:t>
            </a:r>
            <a:r>
              <a:rPr lang="en-US" altLang="en-US" u="sng" dirty="0"/>
              <a:t>must</a:t>
            </a:r>
            <a:r>
              <a:rPr lang="en-US" altLang="en-US" dirty="0"/>
              <a:t> </a:t>
            </a:r>
            <a:r>
              <a:rPr lang="en-US" altLang="en-US" u="sng" dirty="0"/>
              <a:t>not</a:t>
            </a:r>
            <a:r>
              <a:rPr lang="en-US" altLang="en-US" dirty="0"/>
              <a:t> be considered when determining if an individual is a person with a disability.  42 U.S.C. § 12102(4)(E)</a:t>
            </a:r>
          </a:p>
          <a:p>
            <a:pPr eaLnBrk="1" hangingPunct="1">
              <a:defRPr/>
            </a:pPr>
            <a:endParaRPr lang="en-US" dirty="0"/>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920D6BE-3B28-774E-A8B7-D0416A744B89}" type="slidenum">
              <a:rPr lang="en-US" altLang="en-US">
                <a:solidFill>
                  <a:srgbClr val="FFFFFF"/>
                </a:solidFill>
              </a:rPr>
              <a:pPr eaLnBrk="1" hangingPunct="1"/>
              <a:t>21</a:t>
            </a:fld>
            <a:endParaRPr lang="en-US" altLang="en-US">
              <a:solidFill>
                <a:srgbClr val="FFFFFF"/>
              </a:solidFill>
            </a:endParaRPr>
          </a:p>
        </p:txBody>
      </p:sp>
    </p:spTree>
    <p:extLst>
      <p:ext uri="{BB962C8B-B14F-4D97-AF65-F5344CB8AC3E}">
        <p14:creationId xmlns:p14="http://schemas.microsoft.com/office/powerpoint/2010/main" val="322132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2531" name="Title 1"/>
          <p:cNvSpPr>
            <a:spLocks noGrp="1"/>
          </p:cNvSpPr>
          <p:nvPr>
            <p:ph type="title" idx="4294967295"/>
          </p:nvPr>
        </p:nvSpPr>
        <p:spPr/>
        <p:txBody>
          <a:bodyPr/>
          <a:lstStyle/>
          <a:p>
            <a:pPr algn="ctr" eaLnBrk="1" hangingPunct="1"/>
            <a:r>
              <a:rPr lang="en-US" altLang="en-US" dirty="0"/>
              <a:t>Application to Cases</a:t>
            </a:r>
          </a:p>
        </p:txBody>
      </p:sp>
      <p:sp>
        <p:nvSpPr>
          <p:cNvPr id="22532" name="Content Placeholder 2"/>
          <p:cNvSpPr>
            <a:spLocks noGrp="1"/>
          </p:cNvSpPr>
          <p:nvPr>
            <p:ph idx="4294967295"/>
          </p:nvPr>
        </p:nvSpPr>
        <p:spPr/>
        <p:txBody>
          <a:bodyPr/>
          <a:lstStyle/>
          <a:p>
            <a:pPr eaLnBrk="1" hangingPunct="1">
              <a:buFontTx/>
              <a:buNone/>
            </a:pPr>
            <a:r>
              <a:rPr lang="en-US" altLang="en-US" dirty="0"/>
              <a:t>	As of January 1, 2009, in determining whether an individual is a person with a disability, OCR no longer takes into account  the ameliorating effects of any mitigating measures (except for ordinary eyeglasses or contact lenses) that an individual used at the time of the alleged discrimination.</a:t>
            </a:r>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5559B15-E5E9-D746-A939-10FE32E06072}" type="slidenum">
              <a:rPr lang="en-US" altLang="en-US">
                <a:solidFill>
                  <a:srgbClr val="FFFFFF"/>
                </a:solidFill>
              </a:rPr>
              <a:pPr eaLnBrk="1" hangingPunct="1"/>
              <a:t>22</a:t>
            </a:fld>
            <a:endParaRPr lang="en-US" altLang="en-US">
              <a:solidFill>
                <a:srgbClr val="FFFFFF"/>
              </a:solidFill>
            </a:endParaRPr>
          </a:p>
        </p:txBody>
      </p:sp>
    </p:spTree>
    <p:extLst>
      <p:ext uri="{BB962C8B-B14F-4D97-AF65-F5344CB8AC3E}">
        <p14:creationId xmlns:p14="http://schemas.microsoft.com/office/powerpoint/2010/main" val="841360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1507" name="Title 1"/>
          <p:cNvSpPr>
            <a:spLocks noGrp="1"/>
          </p:cNvSpPr>
          <p:nvPr>
            <p:ph type="title" idx="4294967295"/>
          </p:nvPr>
        </p:nvSpPr>
        <p:spPr/>
        <p:txBody>
          <a:bodyPr/>
          <a:lstStyle/>
          <a:p>
            <a:pPr algn="ctr" eaLnBrk="1" hangingPunct="1"/>
            <a:r>
              <a:rPr lang="en-US" altLang="en-US" dirty="0"/>
              <a:t>Episodic or Temporary Impairments</a:t>
            </a:r>
          </a:p>
        </p:txBody>
      </p:sp>
      <p:sp>
        <p:nvSpPr>
          <p:cNvPr id="21508" name="Content Placeholder 2"/>
          <p:cNvSpPr>
            <a:spLocks noGrp="1"/>
          </p:cNvSpPr>
          <p:nvPr>
            <p:ph idx="4294967295"/>
          </p:nvPr>
        </p:nvSpPr>
        <p:spPr/>
        <p:txBody>
          <a:bodyPr/>
          <a:lstStyle/>
          <a:p>
            <a:pPr eaLnBrk="1" hangingPunct="1">
              <a:buFontTx/>
              <a:buNone/>
            </a:pPr>
            <a:r>
              <a:rPr lang="en-US" altLang="en-US"/>
              <a:t>	An impairment that is episodic or in remission is a disability if it would substantially limit a major life activity when active.  42 U.S.C. § 12102(4)(D).</a:t>
            </a:r>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797C4B2-1FB0-954F-98C2-38A0209B77CD}" type="slidenum">
              <a:rPr lang="en-US" altLang="en-US">
                <a:solidFill>
                  <a:srgbClr val="FFFFFF"/>
                </a:solidFill>
              </a:rPr>
              <a:pPr eaLnBrk="1" hangingPunct="1"/>
              <a:t>23</a:t>
            </a:fld>
            <a:endParaRPr lang="en-US" altLang="en-US">
              <a:solidFill>
                <a:srgbClr val="FFFFFF"/>
              </a:solidFill>
            </a:endParaRPr>
          </a:p>
        </p:txBody>
      </p:sp>
    </p:spTree>
    <p:extLst>
      <p:ext uri="{BB962C8B-B14F-4D97-AF65-F5344CB8AC3E}">
        <p14:creationId xmlns:p14="http://schemas.microsoft.com/office/powerpoint/2010/main" val="1494176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3555" name="Title 1"/>
          <p:cNvSpPr>
            <a:spLocks noGrp="1"/>
          </p:cNvSpPr>
          <p:nvPr>
            <p:ph type="title" idx="4294967295"/>
          </p:nvPr>
        </p:nvSpPr>
        <p:spPr/>
        <p:txBody>
          <a:bodyPr/>
          <a:lstStyle/>
          <a:p>
            <a:pPr algn="ctr" eaLnBrk="1" hangingPunct="1"/>
            <a:r>
              <a:rPr lang="en-US" altLang="en-US" dirty="0"/>
              <a:t>Application to Cases</a:t>
            </a:r>
          </a:p>
        </p:txBody>
      </p:sp>
      <p:sp>
        <p:nvSpPr>
          <p:cNvPr id="23556" name="Content Placeholder 2"/>
          <p:cNvSpPr>
            <a:spLocks noGrp="1"/>
          </p:cNvSpPr>
          <p:nvPr>
            <p:ph idx="4294967295"/>
          </p:nvPr>
        </p:nvSpPr>
        <p:spPr/>
        <p:txBody>
          <a:bodyPr/>
          <a:lstStyle/>
          <a:p>
            <a:pPr eaLnBrk="1" hangingPunct="1"/>
            <a:r>
              <a:rPr lang="en-US" altLang="en-US"/>
              <a:t>A school should make the determination of whether a student with a mental illness is an individual with a disability without considering any medication used to manage the impairment. </a:t>
            </a:r>
          </a:p>
          <a:p>
            <a:pPr eaLnBrk="1" hangingPunct="1"/>
            <a:r>
              <a:rPr lang="en-US" altLang="en-US"/>
              <a:t>For a student with a respiratory impairment, the determination should be made without regard to the use of oxygen therapy.</a:t>
            </a:r>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E2F7905-E48C-5C42-B231-1AF5D9D3AC2F}" type="slidenum">
              <a:rPr lang="en-US" altLang="en-US">
                <a:solidFill>
                  <a:srgbClr val="FFFFFF"/>
                </a:solidFill>
              </a:rPr>
              <a:pPr eaLnBrk="1" hangingPunct="1"/>
              <a:t>24</a:t>
            </a:fld>
            <a:endParaRPr lang="en-US" altLang="en-US">
              <a:solidFill>
                <a:srgbClr val="FFFFFF"/>
              </a:solidFill>
            </a:endParaRPr>
          </a:p>
        </p:txBody>
      </p:sp>
    </p:spTree>
    <p:extLst>
      <p:ext uri="{BB962C8B-B14F-4D97-AF65-F5344CB8AC3E}">
        <p14:creationId xmlns:p14="http://schemas.microsoft.com/office/powerpoint/2010/main" val="516105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5603" name="Title 1"/>
          <p:cNvSpPr>
            <a:spLocks noGrp="1"/>
          </p:cNvSpPr>
          <p:nvPr>
            <p:ph type="title" idx="4294967295"/>
          </p:nvPr>
        </p:nvSpPr>
        <p:spPr/>
        <p:txBody>
          <a:bodyPr/>
          <a:lstStyle/>
          <a:p>
            <a:pPr algn="ctr" eaLnBrk="1" hangingPunct="1"/>
            <a:r>
              <a:rPr lang="en-US" altLang="en-US" dirty="0"/>
              <a:t>Major Life Activities</a:t>
            </a:r>
          </a:p>
        </p:txBody>
      </p:sp>
      <p:sp>
        <p:nvSpPr>
          <p:cNvPr id="25604" name="Content Placeholder 2"/>
          <p:cNvSpPr>
            <a:spLocks noGrp="1"/>
          </p:cNvSpPr>
          <p:nvPr>
            <p:ph idx="4294967295"/>
          </p:nvPr>
        </p:nvSpPr>
        <p:spPr/>
        <p:txBody>
          <a:bodyPr/>
          <a:lstStyle/>
          <a:p>
            <a:pPr eaLnBrk="1" hangingPunct="1"/>
            <a:r>
              <a:rPr lang="en-US" altLang="en-US"/>
              <a:t>The Amendments Act contains a non-exhaustive list of major life activities divided into two categories – “general” and “major bodily functions.”  42 U.S.C. § 12102(2).</a:t>
            </a:r>
          </a:p>
          <a:p>
            <a:pPr eaLnBrk="1" hangingPunct="1"/>
            <a:r>
              <a:rPr lang="en-US" altLang="en-US"/>
              <a:t>The general category includes all the activities currently found in the Title II regulations and the Department’s Section 504 regulations as well as additional activities. </a:t>
            </a:r>
          </a:p>
          <a:p>
            <a:pPr eaLnBrk="1" hangingPunct="1"/>
            <a:endParaRPr lang="en-US" altLang="en-US"/>
          </a:p>
          <a:p>
            <a:pPr eaLnBrk="1" hangingPunct="1"/>
            <a:endParaRPr lang="en-US" altLang="en-US"/>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C99AF04-2D03-5C46-A544-79AAD791939F}" type="slidenum">
              <a:rPr lang="en-US" altLang="en-US">
                <a:solidFill>
                  <a:srgbClr val="FFFFFF"/>
                </a:solidFill>
              </a:rPr>
              <a:pPr eaLnBrk="1" hangingPunct="1"/>
              <a:t>25</a:t>
            </a:fld>
            <a:endParaRPr lang="en-US" altLang="en-US">
              <a:solidFill>
                <a:srgbClr val="FFFFFF"/>
              </a:solidFill>
            </a:endParaRPr>
          </a:p>
        </p:txBody>
      </p:sp>
    </p:spTree>
    <p:extLst>
      <p:ext uri="{BB962C8B-B14F-4D97-AF65-F5344CB8AC3E}">
        <p14:creationId xmlns:p14="http://schemas.microsoft.com/office/powerpoint/2010/main" val="1927328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7651" name="Title 1"/>
          <p:cNvSpPr>
            <a:spLocks noGrp="1"/>
          </p:cNvSpPr>
          <p:nvPr>
            <p:ph type="title" idx="4294967295"/>
          </p:nvPr>
        </p:nvSpPr>
        <p:spPr/>
        <p:txBody>
          <a:bodyPr/>
          <a:lstStyle/>
          <a:p>
            <a:pPr algn="ctr" eaLnBrk="1" hangingPunct="1"/>
            <a:r>
              <a:rPr lang="en-US" altLang="en-US" dirty="0"/>
              <a:t>Major Life Activities </a:t>
            </a:r>
          </a:p>
        </p:txBody>
      </p:sp>
      <p:sp>
        <p:nvSpPr>
          <p:cNvPr id="27652" name="Content Placeholder 2"/>
          <p:cNvSpPr>
            <a:spLocks noGrp="1"/>
          </p:cNvSpPr>
          <p:nvPr>
            <p:ph idx="4294967295"/>
          </p:nvPr>
        </p:nvSpPr>
        <p:spPr>
          <a:xfrm>
            <a:off x="1943101" y="3219451"/>
            <a:ext cx="8213725" cy="3197225"/>
          </a:xfrm>
        </p:spPr>
        <p:txBody>
          <a:bodyPr/>
          <a:lstStyle/>
          <a:p>
            <a:pPr eaLnBrk="1" hangingPunct="1">
              <a:lnSpc>
                <a:spcPct val="80000"/>
              </a:lnSpc>
            </a:pPr>
            <a:r>
              <a:rPr lang="en-US" altLang="en-US" dirty="0"/>
              <a:t>Eating</a:t>
            </a:r>
          </a:p>
          <a:p>
            <a:pPr eaLnBrk="1" hangingPunct="1">
              <a:lnSpc>
                <a:spcPct val="80000"/>
              </a:lnSpc>
            </a:pPr>
            <a:r>
              <a:rPr lang="en-US" altLang="en-US" dirty="0"/>
              <a:t>Sleeping</a:t>
            </a:r>
          </a:p>
          <a:p>
            <a:pPr eaLnBrk="1" hangingPunct="1">
              <a:lnSpc>
                <a:spcPct val="80000"/>
              </a:lnSpc>
            </a:pPr>
            <a:r>
              <a:rPr lang="en-US" altLang="en-US" dirty="0"/>
              <a:t>Standing</a:t>
            </a:r>
          </a:p>
          <a:p>
            <a:pPr eaLnBrk="1" hangingPunct="1">
              <a:lnSpc>
                <a:spcPct val="80000"/>
              </a:lnSpc>
            </a:pPr>
            <a:r>
              <a:rPr lang="en-US" altLang="en-US" dirty="0"/>
              <a:t>Lifting</a:t>
            </a:r>
          </a:p>
          <a:p>
            <a:pPr eaLnBrk="1" hangingPunct="1">
              <a:lnSpc>
                <a:spcPct val="80000"/>
              </a:lnSpc>
            </a:pPr>
            <a:r>
              <a:rPr lang="en-US" altLang="en-US" dirty="0"/>
              <a:t>Bending</a:t>
            </a:r>
          </a:p>
          <a:p>
            <a:pPr eaLnBrk="1" hangingPunct="1">
              <a:lnSpc>
                <a:spcPct val="80000"/>
              </a:lnSpc>
              <a:buFontTx/>
              <a:buNone/>
            </a:pPr>
            <a:r>
              <a:rPr lang="en-US" altLang="en-US" dirty="0"/>
              <a:t>			42 U.S.C. § 12102(2)(A)</a:t>
            </a:r>
          </a:p>
          <a:p>
            <a:pPr eaLnBrk="1" hangingPunct="1">
              <a:lnSpc>
                <a:spcPct val="80000"/>
              </a:lnSpc>
              <a:buFontTx/>
              <a:buNone/>
            </a:pPr>
            <a:endParaRPr lang="en-US" altLang="en-US" dirty="0"/>
          </a:p>
        </p:txBody>
      </p:sp>
      <p:sp>
        <p:nvSpPr>
          <p:cNvPr id="4" name="Slide Number Placeholder 3"/>
          <p:cNvSpPr txBox="1">
            <a:spLocks noGrp="1"/>
          </p:cNvSpPr>
          <p:nvPr/>
        </p:nvSpPr>
        <p:spPr>
          <a:xfrm>
            <a:off x="8077200" y="6356351"/>
            <a:ext cx="2133600" cy="365125"/>
          </a:xfrm>
          <a:prstGeom prst="rect">
            <a:avLst/>
          </a:prstGeom>
          <a:noFill/>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FD5DAE0A-4EF4-A349-93B1-15385809C572}" type="slidenum">
              <a:rPr lang="en-US" altLang="en-US" sz="1200">
                <a:solidFill>
                  <a:srgbClr val="FFFFFF"/>
                </a:solidFill>
              </a:rPr>
              <a:pPr algn="r" eaLnBrk="1" hangingPunct="1"/>
              <a:t>26</a:t>
            </a:fld>
            <a:endParaRPr lang="en-US" altLang="en-US" sz="1200">
              <a:solidFill>
                <a:srgbClr val="FFFFFF"/>
              </a:solidFill>
            </a:endParaRPr>
          </a:p>
        </p:txBody>
      </p:sp>
      <p:sp>
        <p:nvSpPr>
          <p:cNvPr id="27654" name="Text Box 5"/>
          <p:cNvSpPr txBox="1">
            <a:spLocks noChangeArrowheads="1"/>
          </p:cNvSpPr>
          <p:nvPr/>
        </p:nvSpPr>
        <p:spPr bwMode="auto">
          <a:xfrm>
            <a:off x="10293350" y="1609726"/>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7655" name="Text Box 6"/>
          <p:cNvSpPr txBox="1">
            <a:spLocks noChangeArrowheads="1"/>
          </p:cNvSpPr>
          <p:nvPr/>
        </p:nvSpPr>
        <p:spPr bwMode="auto">
          <a:xfrm>
            <a:off x="1806575" y="1700213"/>
            <a:ext cx="873125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lnSpc>
                <a:spcPct val="90000"/>
              </a:lnSpc>
              <a:spcBef>
                <a:spcPct val="20000"/>
              </a:spcBef>
            </a:pPr>
            <a:r>
              <a:rPr lang="en-US" altLang="en-US" sz="3200"/>
              <a:t>The Amendments Act non-exhaustive list of “general” major life activities includes all of aforementioned activities plus the following:</a:t>
            </a:r>
          </a:p>
        </p:txBody>
      </p:sp>
      <p:sp>
        <p:nvSpPr>
          <p:cNvPr id="27656" name="Content Placeholder 2"/>
          <p:cNvSpPr>
            <a:spLocks/>
          </p:cNvSpPr>
          <p:nvPr/>
        </p:nvSpPr>
        <p:spPr bwMode="auto">
          <a:xfrm>
            <a:off x="6478588" y="3213101"/>
            <a:ext cx="3924300"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lnSpc>
                <a:spcPct val="80000"/>
              </a:lnSpc>
              <a:spcBef>
                <a:spcPct val="20000"/>
              </a:spcBef>
              <a:buFontTx/>
              <a:buChar char="•"/>
            </a:pPr>
            <a:r>
              <a:rPr lang="en-US" altLang="en-US" sz="2800" dirty="0">
                <a:latin typeface="+mn-lt"/>
              </a:rPr>
              <a:t>Reading</a:t>
            </a:r>
          </a:p>
          <a:p>
            <a:pPr eaLnBrk="1" hangingPunct="1">
              <a:lnSpc>
                <a:spcPct val="80000"/>
              </a:lnSpc>
              <a:spcBef>
                <a:spcPct val="20000"/>
              </a:spcBef>
              <a:buFontTx/>
              <a:buChar char="•"/>
            </a:pPr>
            <a:r>
              <a:rPr lang="en-US" altLang="en-US" sz="2800" dirty="0">
                <a:latin typeface="+mn-lt"/>
              </a:rPr>
              <a:t>Concentrating</a:t>
            </a:r>
          </a:p>
          <a:p>
            <a:pPr eaLnBrk="1" hangingPunct="1">
              <a:lnSpc>
                <a:spcPct val="80000"/>
              </a:lnSpc>
              <a:spcBef>
                <a:spcPct val="20000"/>
              </a:spcBef>
              <a:buFontTx/>
              <a:buChar char="•"/>
            </a:pPr>
            <a:r>
              <a:rPr lang="en-US" altLang="en-US" sz="2800" dirty="0">
                <a:latin typeface="+mn-lt"/>
              </a:rPr>
              <a:t>Thinking</a:t>
            </a:r>
          </a:p>
          <a:p>
            <a:pPr eaLnBrk="1" hangingPunct="1">
              <a:lnSpc>
                <a:spcPct val="80000"/>
              </a:lnSpc>
              <a:spcBef>
                <a:spcPct val="20000"/>
              </a:spcBef>
              <a:buFontTx/>
              <a:buChar char="•"/>
            </a:pPr>
            <a:r>
              <a:rPr lang="en-US" altLang="en-US" sz="2800" dirty="0">
                <a:latin typeface="+mn-lt"/>
              </a:rPr>
              <a:t>Communicating</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E154327-9673-7D41-B6CD-C8F75CE7E8C6}" type="slidenum">
              <a:rPr lang="en-US" altLang="en-US"/>
              <a:pPr eaLnBrk="1" hangingPunct="1"/>
              <a:t>26</a:t>
            </a:fld>
            <a:endParaRPr lang="en-US" altLang="en-US"/>
          </a:p>
        </p:txBody>
      </p:sp>
    </p:spTree>
    <p:extLst>
      <p:ext uri="{BB962C8B-B14F-4D97-AF65-F5344CB8AC3E}">
        <p14:creationId xmlns:p14="http://schemas.microsoft.com/office/powerpoint/2010/main" val="29561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8675" name="Title 1"/>
          <p:cNvSpPr>
            <a:spLocks noGrp="1"/>
          </p:cNvSpPr>
          <p:nvPr>
            <p:ph type="title" idx="4294967295"/>
          </p:nvPr>
        </p:nvSpPr>
        <p:spPr/>
        <p:txBody>
          <a:bodyPr/>
          <a:lstStyle/>
          <a:p>
            <a:pPr eaLnBrk="1" hangingPunct="1"/>
            <a:r>
              <a:rPr lang="en-US" altLang="en-US" dirty="0"/>
              <a:t>Major Life Activities (continued)</a:t>
            </a:r>
          </a:p>
        </p:txBody>
      </p:sp>
      <p:sp>
        <p:nvSpPr>
          <p:cNvPr id="28676" name="Content Placeholder 2"/>
          <p:cNvSpPr>
            <a:spLocks noGrp="1"/>
          </p:cNvSpPr>
          <p:nvPr>
            <p:ph idx="4294967295"/>
          </p:nvPr>
        </p:nvSpPr>
        <p:spPr>
          <a:xfrm>
            <a:off x="1981200" y="2857500"/>
            <a:ext cx="5386388" cy="3409950"/>
          </a:xfrm>
        </p:spPr>
        <p:txBody>
          <a:bodyPr/>
          <a:lstStyle/>
          <a:p>
            <a:pPr eaLnBrk="1" hangingPunct="1">
              <a:lnSpc>
                <a:spcPct val="90000"/>
              </a:lnSpc>
            </a:pPr>
            <a:r>
              <a:rPr lang="en-US" altLang="en-US"/>
              <a:t>Functions of the immune system</a:t>
            </a:r>
          </a:p>
          <a:p>
            <a:pPr eaLnBrk="1" hangingPunct="1">
              <a:lnSpc>
                <a:spcPct val="90000"/>
              </a:lnSpc>
            </a:pPr>
            <a:r>
              <a:rPr lang="en-US" altLang="en-US"/>
              <a:t>Normal cell growth</a:t>
            </a:r>
          </a:p>
          <a:p>
            <a:pPr eaLnBrk="1" hangingPunct="1">
              <a:lnSpc>
                <a:spcPct val="90000"/>
              </a:lnSpc>
            </a:pPr>
            <a:r>
              <a:rPr lang="en-US" altLang="en-US"/>
              <a:t>Digestive</a:t>
            </a:r>
          </a:p>
          <a:p>
            <a:pPr eaLnBrk="1" hangingPunct="1">
              <a:lnSpc>
                <a:spcPct val="90000"/>
              </a:lnSpc>
            </a:pPr>
            <a:r>
              <a:rPr lang="en-US" altLang="en-US"/>
              <a:t>Bowel</a:t>
            </a:r>
          </a:p>
          <a:p>
            <a:pPr eaLnBrk="1" hangingPunct="1">
              <a:lnSpc>
                <a:spcPct val="90000"/>
              </a:lnSpc>
            </a:pPr>
            <a:r>
              <a:rPr lang="en-US" altLang="en-US"/>
              <a:t>Bladder</a:t>
            </a:r>
          </a:p>
          <a:p>
            <a:pPr eaLnBrk="1" hangingPunct="1">
              <a:lnSpc>
                <a:spcPct val="90000"/>
              </a:lnSpc>
              <a:buFontTx/>
              <a:buNone/>
            </a:pPr>
            <a:r>
              <a:rPr lang="en-US" altLang="en-US"/>
              <a:t>		42 U.S.C. § 12102(2)(B)</a:t>
            </a:r>
          </a:p>
        </p:txBody>
      </p:sp>
      <p:sp>
        <p:nvSpPr>
          <p:cNvPr id="4" name="Slide Number Placeholder 3"/>
          <p:cNvSpPr txBox="1">
            <a:spLocks noGrp="1"/>
          </p:cNvSpPr>
          <p:nvPr/>
        </p:nvSpPr>
        <p:spPr>
          <a:xfrm>
            <a:off x="8077200" y="6356351"/>
            <a:ext cx="2133600" cy="365125"/>
          </a:xfrm>
          <a:prstGeom prst="rect">
            <a:avLst/>
          </a:prstGeom>
          <a:noFill/>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D01DAEB3-A232-AB4F-AA15-3B256E0C9985}" type="slidenum">
              <a:rPr lang="en-US" altLang="en-US" sz="1200">
                <a:solidFill>
                  <a:srgbClr val="FFFFFF"/>
                </a:solidFill>
              </a:rPr>
              <a:pPr algn="r" eaLnBrk="1" hangingPunct="1"/>
              <a:t>27</a:t>
            </a:fld>
            <a:endParaRPr lang="en-US" altLang="en-US" sz="1200">
              <a:solidFill>
                <a:srgbClr val="FFFFFF"/>
              </a:solidFill>
            </a:endParaRPr>
          </a:p>
        </p:txBody>
      </p:sp>
      <p:sp>
        <p:nvSpPr>
          <p:cNvPr id="28678" name="Text Box 5"/>
          <p:cNvSpPr txBox="1">
            <a:spLocks noChangeArrowheads="1"/>
          </p:cNvSpPr>
          <p:nvPr/>
        </p:nvSpPr>
        <p:spPr bwMode="auto">
          <a:xfrm>
            <a:off x="10293350" y="1609726"/>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8679" name="Text Box 6"/>
          <p:cNvSpPr txBox="1">
            <a:spLocks noChangeArrowheads="1"/>
          </p:cNvSpPr>
          <p:nvPr/>
        </p:nvSpPr>
        <p:spPr bwMode="auto">
          <a:xfrm>
            <a:off x="1806575" y="1700214"/>
            <a:ext cx="873125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lnSpc>
                <a:spcPct val="90000"/>
              </a:lnSpc>
              <a:spcBef>
                <a:spcPct val="20000"/>
              </a:spcBef>
            </a:pPr>
            <a:r>
              <a:rPr lang="en-US" altLang="en-US" sz="3200"/>
              <a:t>The non-exhaustive list of “major bodily functions” is as follows:</a:t>
            </a:r>
          </a:p>
        </p:txBody>
      </p:sp>
      <p:sp>
        <p:nvSpPr>
          <p:cNvPr id="28680" name="Content Placeholder 2"/>
          <p:cNvSpPr>
            <a:spLocks/>
          </p:cNvSpPr>
          <p:nvPr/>
        </p:nvSpPr>
        <p:spPr bwMode="auto">
          <a:xfrm>
            <a:off x="6478588" y="2776539"/>
            <a:ext cx="3924300" cy="360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257300" indent="-3429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lvl="2" eaLnBrk="1" hangingPunct="1">
              <a:lnSpc>
                <a:spcPct val="90000"/>
              </a:lnSpc>
              <a:spcBef>
                <a:spcPct val="20000"/>
              </a:spcBef>
              <a:buFontTx/>
              <a:buChar char="•"/>
            </a:pPr>
            <a:r>
              <a:rPr lang="en-US" altLang="en-US" sz="2800"/>
              <a:t>Brain</a:t>
            </a:r>
          </a:p>
          <a:p>
            <a:pPr lvl="2" eaLnBrk="1" hangingPunct="1">
              <a:lnSpc>
                <a:spcPct val="90000"/>
              </a:lnSpc>
              <a:spcBef>
                <a:spcPct val="20000"/>
              </a:spcBef>
              <a:buFontTx/>
              <a:buChar char="•"/>
            </a:pPr>
            <a:r>
              <a:rPr lang="en-US" altLang="en-US" sz="2800"/>
              <a:t>Circulatory</a:t>
            </a:r>
          </a:p>
          <a:p>
            <a:pPr lvl="2" eaLnBrk="1" hangingPunct="1">
              <a:lnSpc>
                <a:spcPct val="90000"/>
              </a:lnSpc>
              <a:spcBef>
                <a:spcPct val="20000"/>
              </a:spcBef>
              <a:buFontTx/>
              <a:buChar char="•"/>
            </a:pPr>
            <a:r>
              <a:rPr lang="en-US" altLang="en-US" sz="2800"/>
              <a:t>Endocrine</a:t>
            </a:r>
          </a:p>
          <a:p>
            <a:pPr lvl="2" eaLnBrk="1" hangingPunct="1">
              <a:lnSpc>
                <a:spcPct val="90000"/>
              </a:lnSpc>
              <a:spcBef>
                <a:spcPct val="20000"/>
              </a:spcBef>
              <a:buFontTx/>
              <a:buChar char="•"/>
            </a:pPr>
            <a:r>
              <a:rPr lang="en-US" altLang="en-US" sz="2800"/>
              <a:t>Reproductive</a:t>
            </a:r>
          </a:p>
          <a:p>
            <a:pPr lvl="2" eaLnBrk="1" hangingPunct="1">
              <a:lnSpc>
                <a:spcPct val="90000"/>
              </a:lnSpc>
              <a:spcBef>
                <a:spcPct val="20000"/>
              </a:spcBef>
              <a:buFontTx/>
              <a:buChar char="•"/>
            </a:pPr>
            <a:r>
              <a:rPr lang="en-US" altLang="en-US" sz="2800"/>
              <a:t>Neurological</a:t>
            </a:r>
          </a:p>
          <a:p>
            <a:pPr lvl="2" eaLnBrk="1" hangingPunct="1">
              <a:lnSpc>
                <a:spcPct val="90000"/>
              </a:lnSpc>
              <a:spcBef>
                <a:spcPct val="20000"/>
              </a:spcBef>
              <a:buFontTx/>
              <a:buChar char="•"/>
            </a:pPr>
            <a:r>
              <a:rPr lang="en-US" altLang="en-US" sz="2800"/>
              <a:t>Respiratory</a:t>
            </a:r>
          </a:p>
        </p:txBody>
      </p:sp>
      <p:sp>
        <p:nvSpPr>
          <p:cNvPr id="9" name="Slide Number Placeholder 8"/>
          <p:cNvSpPr>
            <a:spLocks noGrp="1"/>
          </p:cNvSpPr>
          <p:nvPr>
            <p:ph type="sldNum" sz="quarter" idx="12"/>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336D20D-7B27-CF42-91CA-F9964448ADAA}" type="slidenum">
              <a:rPr lang="en-US" altLang="en-US"/>
              <a:pPr eaLnBrk="1" hangingPunct="1"/>
              <a:t>27</a:t>
            </a:fld>
            <a:endParaRPr lang="en-US" altLang="en-US"/>
          </a:p>
        </p:txBody>
      </p:sp>
    </p:spTree>
    <p:extLst>
      <p:ext uri="{BB962C8B-B14F-4D97-AF65-F5344CB8AC3E}">
        <p14:creationId xmlns:p14="http://schemas.microsoft.com/office/powerpoint/2010/main" val="666255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29699" name="Title 1"/>
          <p:cNvSpPr>
            <a:spLocks noGrp="1"/>
          </p:cNvSpPr>
          <p:nvPr>
            <p:ph type="title" idx="4294967295"/>
          </p:nvPr>
        </p:nvSpPr>
        <p:spPr>
          <a:xfrm>
            <a:off x="1905000" y="274638"/>
            <a:ext cx="8229600" cy="1143000"/>
          </a:xfrm>
        </p:spPr>
        <p:txBody>
          <a:bodyPr/>
          <a:lstStyle/>
          <a:p>
            <a:pPr eaLnBrk="1" hangingPunct="1"/>
            <a:r>
              <a:rPr lang="en-US" altLang="en-US" dirty="0"/>
              <a:t>Major Life Activities (continued)</a:t>
            </a:r>
          </a:p>
        </p:txBody>
      </p:sp>
      <p:sp>
        <p:nvSpPr>
          <p:cNvPr id="29700" name="Content Placeholder 2"/>
          <p:cNvSpPr>
            <a:spLocks noGrp="1"/>
          </p:cNvSpPr>
          <p:nvPr>
            <p:ph idx="4294967295"/>
          </p:nvPr>
        </p:nvSpPr>
        <p:spPr/>
        <p:txBody>
          <a:bodyPr/>
          <a:lstStyle/>
          <a:p>
            <a:pPr eaLnBrk="1" hangingPunct="1"/>
            <a:r>
              <a:rPr lang="en-US" altLang="en-US"/>
              <a:t>The Amendments Act makes clear that “major life activities” are not limited to those listed in the statute.  </a:t>
            </a:r>
          </a:p>
          <a:p>
            <a:pPr eaLnBrk="1" hangingPunct="1">
              <a:buFontTx/>
              <a:buNone/>
            </a:pPr>
            <a:r>
              <a:rPr lang="en-US" altLang="en-US"/>
              <a:t>	42 U.S.C. § 12102(2)</a:t>
            </a:r>
          </a:p>
        </p:txBody>
      </p:sp>
      <p:sp>
        <p:nvSpPr>
          <p:cNvPr id="4" name="Slide Number Placeholder 3"/>
          <p:cNvSpPr>
            <a:spLocks noGrp="1"/>
          </p:cNvSpPr>
          <p:nvPr>
            <p:ph type="sldNum" sz="quarter" idx="12"/>
          </p:nvPr>
        </p:nvSpPr>
        <p:spPr>
          <a:xfrm>
            <a:off x="8077200" y="6356351"/>
            <a:ext cx="2133600" cy="365125"/>
          </a:xfrm>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97541C0-59CB-714F-96B3-1BF5A8D4E952}" type="slidenum">
              <a:rPr lang="en-US" altLang="en-US">
                <a:solidFill>
                  <a:srgbClr val="FFFFFF"/>
                </a:solidFill>
              </a:rPr>
              <a:pPr eaLnBrk="1" hangingPunct="1"/>
              <a:t>28</a:t>
            </a:fld>
            <a:endParaRPr lang="en-US" altLang="en-US">
              <a:solidFill>
                <a:srgbClr val="FFFFFF"/>
              </a:solidFill>
            </a:endParaRPr>
          </a:p>
        </p:txBody>
      </p:sp>
    </p:spTree>
    <p:extLst>
      <p:ext uri="{BB962C8B-B14F-4D97-AF65-F5344CB8AC3E}">
        <p14:creationId xmlns:p14="http://schemas.microsoft.com/office/powerpoint/2010/main" val="2022402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OCR Resources About the Amendments Act</a:t>
            </a:r>
          </a:p>
        </p:txBody>
      </p:sp>
      <p:sp>
        <p:nvSpPr>
          <p:cNvPr id="38915" name="Content Placeholder 2"/>
          <p:cNvSpPr>
            <a:spLocks noGrp="1"/>
          </p:cNvSpPr>
          <p:nvPr>
            <p:ph idx="1"/>
          </p:nvPr>
        </p:nvSpPr>
        <p:spPr>
          <a:xfrm>
            <a:off x="1981201" y="1600200"/>
            <a:ext cx="8272463" cy="4724400"/>
          </a:xfrm>
        </p:spPr>
        <p:txBody>
          <a:bodyPr/>
          <a:lstStyle/>
          <a:p>
            <a:r>
              <a:rPr lang="en-US" altLang="en-US"/>
              <a:t>Protecting Students with Disabilities: Frequently Asked Questions About Section 504 and the Education of Children with Disabilities (updated March 2009 to address the Amendments Act)</a:t>
            </a:r>
          </a:p>
          <a:p>
            <a:pPr>
              <a:buFontTx/>
              <a:buNone/>
            </a:pPr>
            <a:r>
              <a:rPr lang="en-US" altLang="en-US" sz="2600">
                <a:hlinkClick r:id="rId2"/>
              </a:rPr>
              <a:t>http://www2.ed.gov/about/offices/list/ocr/504faq.html</a:t>
            </a:r>
            <a:endParaRPr lang="en-US" altLang="en-US" sz="2600"/>
          </a:p>
          <a:p>
            <a:r>
              <a:rPr lang="en-US" altLang="en-US"/>
              <a:t>Notice and text of the Amendments Act, available at</a:t>
            </a:r>
          </a:p>
          <a:p>
            <a:pPr>
              <a:buFontTx/>
              <a:buNone/>
            </a:pPr>
            <a:r>
              <a:rPr lang="en-US" altLang="en-US" sz="2600">
                <a:hlinkClick r:id="rId3"/>
              </a:rPr>
              <a:t>http://www2.ed.gov/policy/rights/guid/ocr/disability.html</a:t>
            </a:r>
            <a:endParaRPr lang="en-US" altLang="en-US" sz="2600"/>
          </a:p>
        </p:txBody>
      </p:sp>
      <p:sp>
        <p:nvSpPr>
          <p:cNvPr id="3891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dirty="0"/>
          </a:p>
        </p:txBody>
      </p:sp>
      <p:sp>
        <p:nvSpPr>
          <p:cNvPr id="5" name="Slide Number Placeholder 4"/>
          <p:cNvSpPr>
            <a:spLocks noGrp="1"/>
          </p:cNvSpPr>
          <p:nvPr>
            <p:ph type="sldNum" sz="quarter" idx="12"/>
          </p:nvPr>
        </p:nvSpPr>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A9522F3-845D-1741-9EB4-922A2F6E2D35}" type="slidenum">
              <a:rPr lang="en-US" altLang="en-US"/>
              <a:pPr eaLnBrk="1" hangingPunct="1"/>
              <a:t>29</a:t>
            </a:fld>
            <a:endParaRPr lang="en-US" altLang="en-US"/>
          </a:p>
        </p:txBody>
      </p:sp>
    </p:spTree>
    <p:extLst>
      <p:ext uri="{BB962C8B-B14F-4D97-AF65-F5344CB8AC3E}">
        <p14:creationId xmlns:p14="http://schemas.microsoft.com/office/powerpoint/2010/main" val="482671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Other sources of ADA guidance</a:t>
            </a:r>
          </a:p>
        </p:txBody>
      </p:sp>
      <p:sp>
        <p:nvSpPr>
          <p:cNvPr id="3" name="Content Placeholder 2"/>
          <p:cNvSpPr>
            <a:spLocks noGrp="1"/>
          </p:cNvSpPr>
          <p:nvPr>
            <p:ph idx="1"/>
          </p:nvPr>
        </p:nvSpPr>
        <p:spPr/>
        <p:txBody>
          <a:bodyPr/>
          <a:lstStyle/>
          <a:p>
            <a:r>
              <a:rPr lang="en-US" dirty="0"/>
              <a:t>In addition to the ADA and the cases interpreting it, OCR generates several sources of information that assist covered entities in interpreting and applying ADA requirements.  </a:t>
            </a:r>
          </a:p>
          <a:p>
            <a:r>
              <a:rPr lang="en-US" dirty="0"/>
              <a:t>This includes settlement agreements that come about to resolve valid complaints.  </a:t>
            </a:r>
          </a:p>
          <a:p>
            <a:r>
              <a:rPr lang="en-US" dirty="0"/>
              <a:t>In addition, OCR issues technical guidance to provide information to covered entities about OCR enforcement priorities and expectations.   </a:t>
            </a:r>
          </a:p>
          <a:p>
            <a:r>
              <a:rPr lang="en-US" dirty="0"/>
              <a:t>These sources can be especially useful in navigating developing areas of the law, such as ADA requirements for online resources, such as websites and online courses.  </a:t>
            </a:r>
          </a:p>
        </p:txBody>
      </p:sp>
    </p:spTree>
    <p:extLst>
      <p:ext uri="{BB962C8B-B14F-4D97-AF65-F5344CB8AC3E}">
        <p14:creationId xmlns:p14="http://schemas.microsoft.com/office/powerpoint/2010/main" val="376341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Office of Civil Rights</a:t>
            </a:r>
          </a:p>
        </p:txBody>
      </p:sp>
      <p:sp>
        <p:nvSpPr>
          <p:cNvPr id="3" name="Content Placeholder 2"/>
          <p:cNvSpPr>
            <a:spLocks noGrp="1"/>
          </p:cNvSpPr>
          <p:nvPr>
            <p:ph idx="1"/>
          </p:nvPr>
        </p:nvSpPr>
        <p:spPr/>
        <p:txBody>
          <a:bodyPr>
            <a:normAutofit fontScale="92500" lnSpcReduction="10000"/>
          </a:bodyPr>
          <a:lstStyle/>
          <a:p>
            <a:r>
              <a:rPr lang="en-US" i="1" dirty="0"/>
              <a:t>The mission of the Office for Civil Rights is to ensure equal access to education and to promote educational excellence throughout the nation through vigorous enforcement of civil rights.</a:t>
            </a:r>
            <a:endParaRPr lang="en-US" dirty="0"/>
          </a:p>
          <a:p>
            <a:r>
              <a:rPr lang="en-US" dirty="0"/>
              <a:t>We serve student populations facing discrimination and the advocates and institutions promoting systemic solutions to civil rights problems.  An important responsibility is resolving complaints of discrimination. </a:t>
            </a:r>
          </a:p>
          <a:p>
            <a:r>
              <a:rPr lang="en-US" dirty="0"/>
              <a:t>Agency-initiated cases, typically called compliance reviews, permit OCR to target resources on compliance problems that appear particularly acute.</a:t>
            </a:r>
          </a:p>
          <a:p>
            <a:r>
              <a:rPr lang="en-US" dirty="0"/>
              <a:t> OCR also provides technical assistance to help institutions achieve voluntary compliance with the civil rights laws that OCR enforces. </a:t>
            </a:r>
          </a:p>
          <a:p>
            <a:r>
              <a:rPr lang="en-US" dirty="0"/>
              <a:t>Source: OCR, http://www2.ed.gov/about/offices/list/</a:t>
            </a:r>
            <a:r>
              <a:rPr lang="en-US" dirty="0" err="1"/>
              <a:t>ocr</a:t>
            </a:r>
            <a:r>
              <a:rPr lang="en-US" dirty="0"/>
              <a:t>/</a:t>
            </a:r>
            <a:r>
              <a:rPr lang="en-US" dirty="0" err="1"/>
              <a:t>aboutocr.html</a:t>
            </a:r>
            <a:r>
              <a:rPr lang="en-US" dirty="0"/>
              <a:t>  </a:t>
            </a:r>
          </a:p>
        </p:txBody>
      </p:sp>
    </p:spTree>
    <p:extLst>
      <p:ext uri="{BB962C8B-B14F-4D97-AF65-F5344CB8AC3E}">
        <p14:creationId xmlns:p14="http://schemas.microsoft.com/office/powerpoint/2010/main" val="28633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OCR Complaints</a:t>
            </a:r>
          </a:p>
        </p:txBody>
      </p:sp>
      <p:sp>
        <p:nvSpPr>
          <p:cNvPr id="3" name="Content Placeholder 2"/>
          <p:cNvSpPr>
            <a:spLocks noGrp="1"/>
          </p:cNvSpPr>
          <p:nvPr>
            <p:ph idx="1"/>
          </p:nvPr>
        </p:nvSpPr>
        <p:spPr/>
        <p:txBody>
          <a:bodyPr/>
          <a:lstStyle/>
          <a:p>
            <a:r>
              <a:rPr lang="en-US" dirty="0"/>
              <a:t>A </a:t>
            </a:r>
            <a:r>
              <a:rPr lang="en-US" dirty="0">
                <a:hlinkClick r:id="rId2" tooltip="Complaint of Discrimination"/>
              </a:rPr>
              <a:t>complaint of discrimination</a:t>
            </a:r>
            <a:r>
              <a:rPr lang="en-US" dirty="0"/>
              <a:t> can be filed by anyone who believes that an education institution that receives Federal financial assistance has discriminated against someone on the basis of race, color, national origin, sex, disability, or age. The person or organization filing the complaint need not be a victim of the alleged discrimination, but may complain on behalf of another person or group.</a:t>
            </a:r>
          </a:p>
        </p:txBody>
      </p:sp>
    </p:spTree>
    <p:extLst>
      <p:ext uri="{BB962C8B-B14F-4D97-AF65-F5344CB8AC3E}">
        <p14:creationId xmlns:p14="http://schemas.microsoft.com/office/powerpoint/2010/main" val="1719641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2001</Words>
  <Application>Microsoft Office PowerPoint</Application>
  <PresentationFormat>Widescreen</PresentationFormat>
  <Paragraphs>199</Paragraphs>
  <Slides>32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Wingdings</vt:lpstr>
      <vt:lpstr>Office Theme</vt:lpstr>
      <vt:lpstr>Overview of Statutes and Guiding Principles</vt:lpstr>
      <vt:lpstr>History of Section 504 and the ADA </vt:lpstr>
      <vt:lpstr>ADA and Section 504</vt:lpstr>
      <vt:lpstr>Differences between Section 504 and the ADA</vt:lpstr>
      <vt:lpstr>Differences between Section 504 and the ADA</vt:lpstr>
      <vt:lpstr>Section 504 </vt:lpstr>
      <vt:lpstr>Congressional Purpose of ADA</vt:lpstr>
      <vt:lpstr>ADA Definition of Disability and Section 504</vt:lpstr>
      <vt:lpstr>ADA Definition of Disability</vt:lpstr>
      <vt:lpstr>ADA Definition of Disability</vt:lpstr>
      <vt:lpstr>Examples of Impairments</vt:lpstr>
      <vt:lpstr>ADA Titles I-III</vt:lpstr>
      <vt:lpstr>Title I of ADA Employment</vt:lpstr>
      <vt:lpstr>ADA Requirements for Employers</vt:lpstr>
      <vt:lpstr>Title II:  Public Entities</vt:lpstr>
      <vt:lpstr>ADA Obligations of Public Entities</vt:lpstr>
      <vt:lpstr>Title III of the ADA</vt:lpstr>
      <vt:lpstr>Impetus for the ADA Amendments Act</vt:lpstr>
      <vt:lpstr>Impetus for Amendments Act (continued)</vt:lpstr>
      <vt:lpstr>Changes Made by the Amendments Act</vt:lpstr>
      <vt:lpstr>Substantially Limits and  Mitigating Measures</vt:lpstr>
      <vt:lpstr>Application to Cases</vt:lpstr>
      <vt:lpstr>Episodic or Temporary Impairments</vt:lpstr>
      <vt:lpstr>Application to Cases</vt:lpstr>
      <vt:lpstr>Major Life Activities</vt:lpstr>
      <vt:lpstr>Major Life Activities </vt:lpstr>
      <vt:lpstr>Major Life Activities (continued)</vt:lpstr>
      <vt:lpstr>Major Life Activities (continued)</vt:lpstr>
      <vt:lpstr>OCR Resources About the Amendments Act</vt:lpstr>
      <vt:lpstr>Other sources of ADA guidance</vt:lpstr>
      <vt:lpstr>Office of Civil Rights</vt:lpstr>
      <vt:lpstr>OCR Complaints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Statutes and Guiding Principles</dc:title>
  <dc:creator>Microsoft Office User</dc:creator>
  <cp:lastModifiedBy>Syed Hasan</cp:lastModifiedBy>
  <cp:revision>18</cp:revision>
  <dcterms:created xsi:type="dcterms:W3CDTF">2016-02-06T20:37:32Z</dcterms:created>
  <dcterms:modified xsi:type="dcterms:W3CDTF">2020-09-04T01:58:35Z</dcterms:modified>
</cp:coreProperties>
</file>